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Roboto"/>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8F2E2361-D6BB-4D20-A5F6-0FAF5AA25BBB}">
  <a:tblStyle styleId="{8F2E2361-D6BB-4D20-A5F6-0FAF5AA25BBB}"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regular.fntdata"/><Relationship Id="rId47" Type="http://schemas.openxmlformats.org/officeDocument/2006/relationships/slide" Target="slides/slide41.xml"/><Relationship Id="rId49"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boldItalic.fntdata"/><Relationship Id="rId50" Type="http://schemas.openxmlformats.org/officeDocument/2006/relationships/font" Target="fonts/Roboto-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527764b09a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527764b09a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5213e83f43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5213e83f43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8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29f6ea79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29f6ea79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4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213e83f43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213e83f43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54f8bc1e6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54f8bc1e6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54f8bc1e6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54f8bc1e6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5264f3b0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264f3b0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54f610aa3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54f610aa3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5213e83f4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5213e83f4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rgbClr val="2D3B45"/>
              </a:solidFill>
              <a:highlight>
                <a:schemeClr val="lt1"/>
              </a:highlight>
            </a:endParaRPr>
          </a:p>
          <a:p>
            <a:pPr indent="0" lvl="0" marL="0" rtl="0" algn="l">
              <a:spcBef>
                <a:spcPts val="0"/>
              </a:spcBef>
              <a:spcAft>
                <a:spcPts val="0"/>
              </a:spcAft>
              <a:buNone/>
            </a:pPr>
            <a:r>
              <a:t/>
            </a:r>
            <a:endParaRPr sz="1400">
              <a:solidFill>
                <a:srgbClr val="2D3B45"/>
              </a:solidFill>
              <a:highlight>
                <a:schemeClr val="lt1"/>
              </a:highlight>
            </a:endParaRPr>
          </a:p>
          <a:p>
            <a:pPr indent="0" lvl="0" marL="0" rtl="0" algn="l">
              <a:spcBef>
                <a:spcPts val="0"/>
              </a:spcBef>
              <a:spcAft>
                <a:spcPts val="0"/>
              </a:spcAft>
              <a:buNone/>
            </a:pPr>
            <a:r>
              <a:t/>
            </a:r>
            <a:endParaRPr sz="1400">
              <a:solidFill>
                <a:srgbClr val="2D3B45"/>
              </a:solidFill>
              <a:highlight>
                <a:schemeClr val="lt1"/>
              </a:high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527764b09a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527764b09a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527764b09a_3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27764b09a_3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54f610aa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54f610aa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527764b09a_1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527764b09a_1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527764b09a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27764b09a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527764b09a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527764b09a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527764b09a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527764b09a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527764b09a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527764b09a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54753b73f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54753b73f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54753b73f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54753b73f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54f8bc1e6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54f8bc1e6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50ba99b27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50ba99b27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527764b09a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527764b09a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54753b73f5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54753b73f5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54753b73f5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54753b73f5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527764b09a_1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527764b09a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527764b09a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527764b09a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5213e83f43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5213e83f43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g5213e83f43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5213e83f43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5213e83f43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5213e83f43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g527764b09a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527764b09a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g529210f3c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529210f3c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54f610aa32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54f610aa32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529f6ea79e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529f6ea79e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54753b73f5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54753b73f5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g54f610aa3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54f610aa3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54f610aa3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54f610aa3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54f610aa3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54f610aa3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527764b09a_1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527764b09a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t/>
            </a:r>
            <a:endParaRPr i="1" sz="10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527764b09a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527764b09a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528721cae6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528721cae6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900"/>
              </a:spcBef>
              <a:spcAft>
                <a:spcPts val="190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5264f3b0b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5264f3b0b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00000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3.png"/><Relationship Id="rId7" Type="http://schemas.openxmlformats.org/officeDocument/2006/relationships/image" Target="../media/image7.png"/><Relationship Id="rId8"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9.jpg"/><Relationship Id="rId4"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24.png"/><Relationship Id="rId4" Type="http://schemas.openxmlformats.org/officeDocument/2006/relationships/hyperlink" Target="https://drive.google.com/open?id=1uJR2PxzxqeL257Rl9VJZu3yevb5DXCrP" TargetMode="External"/><Relationship Id="rId5"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24.png"/><Relationship Id="rId4" Type="http://schemas.openxmlformats.org/officeDocument/2006/relationships/hyperlink" Target="https://drive.google.com/open?id=1mY6FndYpgYWrwHb0tNtoJn7QPhl__1cQ" TargetMode="External"/><Relationship Id="rId5"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24.png"/><Relationship Id="rId4" Type="http://schemas.openxmlformats.org/officeDocument/2006/relationships/hyperlink" Target="https://drive.google.com/open?id=1pqao55_0kESM6wi0YOXgM8Ki10Ide7VW" TargetMode="External"/><Relationship Id="rId5"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23.png"/><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1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7.png"/><Relationship Id="rId4"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1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18.png"/><Relationship Id="rId4" Type="http://schemas.openxmlformats.org/officeDocument/2006/relationships/image" Target="../media/image2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hyperlink" Target="https://beta.shopthechange.com/home" TargetMode="External"/><Relationship Id="rId4" Type="http://schemas.openxmlformats.org/officeDocument/2006/relationships/hyperlink" Target="https://docs.google.com/document/d/1u5EYQtOEyXkKdA-Px-6PAaRG-8wrGR5VP32V9EVCty4/edit?usp=sharing" TargetMode="External"/><Relationship Id="rId9" Type="http://schemas.openxmlformats.org/officeDocument/2006/relationships/hyperlink" Target="https://docs.google.com/document/d/1q5rS4AX9mT7Vktpx7jSMPzwNL1q3kOKtg7EDsOnuwvI/edit?usp=sharing" TargetMode="External"/><Relationship Id="rId5" Type="http://schemas.openxmlformats.org/officeDocument/2006/relationships/hyperlink" Target="https://docs.google.com/document/d/1q5rS4AX9mT7Vktpx7jSMPzwNL1q3kOKtg7EDsOnuwvI/edit?usp=sharing" TargetMode="External"/><Relationship Id="rId6" Type="http://schemas.openxmlformats.org/officeDocument/2006/relationships/hyperlink" Target="https://docs.google.com/spreadsheets/d/19VcDj9fwICN12c4dLaw_Lei8sNZkruyVW9q2VDc1lsk/edit?usp=sharing" TargetMode="External"/><Relationship Id="rId7" Type="http://schemas.openxmlformats.org/officeDocument/2006/relationships/hyperlink" Target="https://beta.shopthechange.com/home" TargetMode="External"/><Relationship Id="rId8" Type="http://schemas.openxmlformats.org/officeDocument/2006/relationships/hyperlink" Target="https://docs.google.com/document/d/1u5EYQtOEyXkKdA-Px-6PAaRG-8wrGR5VP32V9EVCty4/edit?usp=sharing"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26.png"/><Relationship Id="rId5" Type="http://schemas.openxmlformats.org/officeDocument/2006/relationships/hyperlink" Target="https://drive.google.com/open?id=1SuG_-jCwAuB-JzcrbdNyGlYxxjGl0pLy" TargetMode="External"/><Relationship Id="rId6"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idx="1" type="subTitle"/>
          </p:nvPr>
        </p:nvSpPr>
        <p:spPr>
          <a:xfrm>
            <a:off x="618525" y="14746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FFFFFF"/>
                </a:solidFill>
              </a:rPr>
              <a:t>Shop the Change</a:t>
            </a:r>
            <a:endParaRPr b="1" sz="3600">
              <a:solidFill>
                <a:srgbClr val="FFFFFF"/>
              </a:solidFill>
            </a:endParaRPr>
          </a:p>
        </p:txBody>
      </p:sp>
      <p:sp>
        <p:nvSpPr>
          <p:cNvPr id="55" name="Google Shape;55;p13"/>
          <p:cNvSpPr txBox="1"/>
          <p:nvPr/>
        </p:nvSpPr>
        <p:spPr>
          <a:xfrm>
            <a:off x="1320825" y="1927300"/>
            <a:ext cx="7116000" cy="79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900"/>
              </a:spcBef>
              <a:spcAft>
                <a:spcPts val="1900"/>
              </a:spcAft>
              <a:buNone/>
            </a:pPr>
            <a:r>
              <a:rPr lang="en" sz="2500">
                <a:solidFill>
                  <a:srgbClr val="FF9900"/>
                </a:solidFill>
              </a:rPr>
              <a:t>Usability Testing Report</a:t>
            </a:r>
            <a:endParaRPr sz="2500">
              <a:solidFill>
                <a:srgbClr val="FF9900"/>
              </a:solidFill>
            </a:endParaRPr>
          </a:p>
        </p:txBody>
      </p:sp>
      <p:sp>
        <p:nvSpPr>
          <p:cNvPr id="56" name="Google Shape;56;p13"/>
          <p:cNvSpPr txBox="1"/>
          <p:nvPr/>
        </p:nvSpPr>
        <p:spPr>
          <a:xfrm>
            <a:off x="2986050" y="2837600"/>
            <a:ext cx="3171900" cy="148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900"/>
              </a:spcBef>
              <a:spcAft>
                <a:spcPts val="0"/>
              </a:spcAft>
              <a:buNone/>
            </a:pPr>
            <a:r>
              <a:rPr lang="en">
                <a:solidFill>
                  <a:srgbClr val="B7B7B7"/>
                </a:solidFill>
              </a:rPr>
              <a:t>Antonio Eggermont, Kaiyue Fan, Cally Smith, Jenny Vogel</a:t>
            </a:r>
            <a:endParaRPr>
              <a:solidFill>
                <a:srgbClr val="B7B7B7"/>
              </a:solidFill>
            </a:endParaRPr>
          </a:p>
          <a:p>
            <a:pPr indent="0" lvl="0" marL="0" rtl="0" algn="ctr">
              <a:lnSpc>
                <a:spcPct val="115000"/>
              </a:lnSpc>
              <a:spcBef>
                <a:spcPts val="1900"/>
              </a:spcBef>
              <a:spcAft>
                <a:spcPts val="1900"/>
              </a:spcAft>
              <a:buNone/>
            </a:pPr>
            <a:r>
              <a:rPr lang="en">
                <a:solidFill>
                  <a:srgbClr val="B7B7B7"/>
                </a:solidFill>
              </a:rPr>
              <a:t>HCDE 517, March 2019</a:t>
            </a:r>
            <a:endParaRPr>
              <a:solidFill>
                <a:srgbClr val="B7B7B7"/>
              </a:solidFill>
            </a:endParaRPr>
          </a:p>
        </p:txBody>
      </p:sp>
      <p:pic>
        <p:nvPicPr>
          <p:cNvPr id="57" name="Google Shape;57;p13"/>
          <p:cNvPicPr preferRelativeResize="0"/>
          <p:nvPr/>
        </p:nvPicPr>
        <p:blipFill rotWithShape="1">
          <a:blip r:embed="rId3">
            <a:alphaModFix/>
          </a:blip>
          <a:srcRect b="14900" l="0" r="0" t="0"/>
          <a:stretch/>
        </p:blipFill>
        <p:spPr>
          <a:xfrm>
            <a:off x="1830742" y="1550824"/>
            <a:ext cx="987408" cy="947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2"/>
          <p:cNvSpPr txBox="1"/>
          <p:nvPr/>
        </p:nvSpPr>
        <p:spPr>
          <a:xfrm>
            <a:off x="1003650" y="1455075"/>
            <a:ext cx="7634100" cy="23103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800">
                <a:solidFill>
                  <a:srgbClr val="FFFFFF"/>
                </a:solidFill>
              </a:rPr>
              <a:t>How easily can users shop according to their values using the site?</a:t>
            </a:r>
            <a:endParaRPr sz="1800">
              <a:solidFill>
                <a:srgbClr val="FFFFFF"/>
              </a:solidFill>
            </a:endParaRPr>
          </a:p>
          <a:p>
            <a:pPr indent="0" lvl="0" marL="0" rtl="0" algn="l">
              <a:lnSpc>
                <a:spcPct val="200000"/>
              </a:lnSpc>
              <a:spcBef>
                <a:spcPts val="0"/>
              </a:spcBef>
              <a:spcAft>
                <a:spcPts val="0"/>
              </a:spcAft>
              <a:buNone/>
            </a:pPr>
            <a:r>
              <a:rPr lang="en" sz="1800">
                <a:solidFill>
                  <a:srgbClr val="FFFFFF"/>
                </a:solidFill>
              </a:rPr>
              <a:t>What do users think the primary purpose of the website should be?</a:t>
            </a:r>
            <a:endParaRPr sz="1800">
              <a:solidFill>
                <a:srgbClr val="FFFFFF"/>
              </a:solidFill>
            </a:endParaRPr>
          </a:p>
          <a:p>
            <a:pPr indent="0" lvl="0" marL="0" rtl="0" algn="l">
              <a:lnSpc>
                <a:spcPct val="200000"/>
              </a:lnSpc>
              <a:spcBef>
                <a:spcPts val="0"/>
              </a:spcBef>
              <a:spcAft>
                <a:spcPts val="0"/>
              </a:spcAft>
              <a:buNone/>
            </a:pPr>
            <a:r>
              <a:rPr lang="en" sz="1800">
                <a:solidFill>
                  <a:srgbClr val="FFFFFF"/>
                </a:solidFill>
              </a:rPr>
              <a:t>What issues could prevent users from successfully using this site?</a:t>
            </a:r>
            <a:endParaRPr sz="1800">
              <a:solidFill>
                <a:srgbClr val="FFFFFF"/>
              </a:solidFill>
            </a:endParaRPr>
          </a:p>
          <a:p>
            <a:pPr indent="0" lvl="0" marL="0" rtl="0" algn="l">
              <a:lnSpc>
                <a:spcPct val="200000"/>
              </a:lnSpc>
              <a:spcBef>
                <a:spcPts val="0"/>
              </a:spcBef>
              <a:spcAft>
                <a:spcPts val="0"/>
              </a:spcAft>
              <a:buNone/>
            </a:pPr>
            <a:r>
              <a:rPr lang="en" sz="1800">
                <a:solidFill>
                  <a:srgbClr val="FFFFFF"/>
                </a:solidFill>
              </a:rPr>
              <a:t>How useful do users find the product information?</a:t>
            </a:r>
            <a:endParaRPr sz="1800">
              <a:solidFill>
                <a:srgbClr val="FFFFFF"/>
              </a:solidFill>
            </a:endParaRPr>
          </a:p>
          <a:p>
            <a:pPr indent="0" lvl="0" marL="0" rtl="0" algn="l">
              <a:lnSpc>
                <a:spcPct val="200000"/>
              </a:lnSpc>
              <a:spcBef>
                <a:spcPts val="0"/>
              </a:spcBef>
              <a:spcAft>
                <a:spcPts val="0"/>
              </a:spcAft>
              <a:buNone/>
            </a:pPr>
            <a:r>
              <a:rPr lang="en" sz="1800">
                <a:solidFill>
                  <a:srgbClr val="FFFFFF"/>
                </a:solidFill>
              </a:rPr>
              <a:t>How will users want to use the shopping list?</a:t>
            </a:r>
            <a:endParaRPr sz="1800">
              <a:solidFill>
                <a:srgbClr val="FFFFFF"/>
              </a:solidFill>
            </a:endParaRPr>
          </a:p>
        </p:txBody>
      </p:sp>
      <p:sp>
        <p:nvSpPr>
          <p:cNvPr id="114" name="Google Shape;114;p22"/>
          <p:cNvSpPr txBox="1"/>
          <p:nvPr/>
        </p:nvSpPr>
        <p:spPr>
          <a:xfrm>
            <a:off x="546450" y="431625"/>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Research Questions - Original</a:t>
            </a:r>
            <a:endParaRPr sz="2400">
              <a:solidFill>
                <a:srgbClr val="FF9900"/>
              </a:solidFill>
            </a:endParaRPr>
          </a:p>
        </p:txBody>
      </p:sp>
      <p:sp>
        <p:nvSpPr>
          <p:cNvPr id="115" name="Google Shape;115;p22"/>
          <p:cNvSpPr/>
          <p:nvPr/>
        </p:nvSpPr>
        <p:spPr>
          <a:xfrm>
            <a:off x="546450" y="1455075"/>
            <a:ext cx="457200" cy="457200"/>
          </a:xfrm>
          <a:prstGeom prst="ellipse">
            <a:avLst/>
          </a:prstGeom>
          <a:noFill/>
          <a:ln cap="flat" cmpd="sng" w="9525">
            <a:solidFill>
              <a:schemeClr val="dk2"/>
            </a:solidFill>
            <a:prstDash val="solid"/>
            <a:round/>
            <a:headEnd len="sm" w="sm" type="none"/>
            <a:tailEnd len="sm" w="sm" type="none"/>
          </a:ln>
          <a:effectLst>
            <a:outerShdw blurRad="57150" rotWithShape="0" algn="bl" dir="5400000" dist="19050">
              <a:srgbClr val="9E9E9E">
                <a:alpha val="5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FF"/>
                </a:solidFill>
              </a:rPr>
              <a:t>1</a:t>
            </a:r>
            <a:endParaRPr sz="1800">
              <a:solidFill>
                <a:srgbClr val="FFFFFF"/>
              </a:solidFill>
            </a:endParaRPr>
          </a:p>
        </p:txBody>
      </p:sp>
      <p:sp>
        <p:nvSpPr>
          <p:cNvPr id="116" name="Google Shape;116;p22"/>
          <p:cNvSpPr/>
          <p:nvPr/>
        </p:nvSpPr>
        <p:spPr>
          <a:xfrm>
            <a:off x="546450" y="2016425"/>
            <a:ext cx="457200" cy="457200"/>
          </a:xfrm>
          <a:prstGeom prst="ellipse">
            <a:avLst/>
          </a:prstGeom>
          <a:noFill/>
          <a:ln cap="flat" cmpd="sng" w="9525">
            <a:solidFill>
              <a:schemeClr val="dk2"/>
            </a:solidFill>
            <a:prstDash val="solid"/>
            <a:round/>
            <a:headEnd len="sm" w="sm" type="none"/>
            <a:tailEnd len="sm" w="sm" type="none"/>
          </a:ln>
          <a:effectLst>
            <a:outerShdw blurRad="57150" rotWithShape="0" algn="bl" dir="5400000" dist="19050">
              <a:srgbClr val="9E9E9E">
                <a:alpha val="5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FF"/>
                </a:solidFill>
              </a:rPr>
              <a:t>2</a:t>
            </a:r>
            <a:endParaRPr sz="1800">
              <a:solidFill>
                <a:srgbClr val="FFFFFF"/>
              </a:solidFill>
            </a:endParaRPr>
          </a:p>
        </p:txBody>
      </p:sp>
      <p:sp>
        <p:nvSpPr>
          <p:cNvPr id="117" name="Google Shape;117;p22"/>
          <p:cNvSpPr/>
          <p:nvPr/>
        </p:nvSpPr>
        <p:spPr>
          <a:xfrm>
            <a:off x="546450" y="2577775"/>
            <a:ext cx="457200" cy="457200"/>
          </a:xfrm>
          <a:prstGeom prst="ellipse">
            <a:avLst/>
          </a:prstGeom>
          <a:noFill/>
          <a:ln cap="flat" cmpd="sng" w="9525">
            <a:solidFill>
              <a:schemeClr val="dk2"/>
            </a:solidFill>
            <a:prstDash val="solid"/>
            <a:round/>
            <a:headEnd len="sm" w="sm" type="none"/>
            <a:tailEnd len="sm" w="sm" type="none"/>
          </a:ln>
          <a:effectLst>
            <a:outerShdw blurRad="57150" rotWithShape="0" algn="bl" dir="5400000" dist="19050">
              <a:srgbClr val="9E9E9E">
                <a:alpha val="5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FF"/>
                </a:solidFill>
              </a:rPr>
              <a:t>3</a:t>
            </a:r>
            <a:endParaRPr sz="1800">
              <a:solidFill>
                <a:srgbClr val="FFFFFF"/>
              </a:solidFill>
            </a:endParaRPr>
          </a:p>
        </p:txBody>
      </p:sp>
      <p:sp>
        <p:nvSpPr>
          <p:cNvPr id="118" name="Google Shape;118;p22"/>
          <p:cNvSpPr/>
          <p:nvPr/>
        </p:nvSpPr>
        <p:spPr>
          <a:xfrm>
            <a:off x="546450" y="3139125"/>
            <a:ext cx="457200" cy="457200"/>
          </a:xfrm>
          <a:prstGeom prst="ellipse">
            <a:avLst/>
          </a:prstGeom>
          <a:noFill/>
          <a:ln cap="flat" cmpd="sng" w="9525">
            <a:solidFill>
              <a:schemeClr val="dk2"/>
            </a:solidFill>
            <a:prstDash val="solid"/>
            <a:round/>
            <a:headEnd len="sm" w="sm" type="none"/>
            <a:tailEnd len="sm" w="sm" type="none"/>
          </a:ln>
          <a:effectLst>
            <a:outerShdw blurRad="57150" rotWithShape="0" algn="bl" dir="5400000" dist="19050">
              <a:srgbClr val="9E9E9E">
                <a:alpha val="5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FF"/>
                </a:solidFill>
              </a:rPr>
              <a:t>4</a:t>
            </a:r>
            <a:endParaRPr sz="1800">
              <a:solidFill>
                <a:srgbClr val="FFFFFF"/>
              </a:solidFill>
            </a:endParaRPr>
          </a:p>
        </p:txBody>
      </p:sp>
      <p:sp>
        <p:nvSpPr>
          <p:cNvPr id="119" name="Google Shape;119;p22"/>
          <p:cNvSpPr/>
          <p:nvPr/>
        </p:nvSpPr>
        <p:spPr>
          <a:xfrm>
            <a:off x="546450" y="3700475"/>
            <a:ext cx="457200" cy="457200"/>
          </a:xfrm>
          <a:prstGeom prst="ellipse">
            <a:avLst/>
          </a:prstGeom>
          <a:noFill/>
          <a:ln cap="flat" cmpd="sng" w="9525">
            <a:solidFill>
              <a:schemeClr val="dk2"/>
            </a:solidFill>
            <a:prstDash val="solid"/>
            <a:round/>
            <a:headEnd len="sm" w="sm" type="none"/>
            <a:tailEnd len="sm" w="sm" type="none"/>
          </a:ln>
          <a:effectLst>
            <a:outerShdw blurRad="57150" rotWithShape="0" algn="bl" dir="5400000" dist="19050">
              <a:srgbClr val="9E9E9E">
                <a:alpha val="5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FF"/>
                </a:solidFill>
              </a:rPr>
              <a:t>5</a:t>
            </a:r>
            <a:endParaRPr sz="18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3"/>
          <p:cNvSpPr txBox="1"/>
          <p:nvPr/>
        </p:nvSpPr>
        <p:spPr>
          <a:xfrm>
            <a:off x="1003650" y="2138500"/>
            <a:ext cx="7980300" cy="14799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800">
                <a:solidFill>
                  <a:schemeClr val="lt1"/>
                </a:solidFill>
              </a:rPr>
              <a:t>Can users find products to purchase that align with their values? </a:t>
            </a:r>
            <a:endParaRPr sz="1800">
              <a:solidFill>
                <a:schemeClr val="lt1"/>
              </a:solidFill>
            </a:endParaRPr>
          </a:p>
          <a:p>
            <a:pPr indent="0" lvl="0" marL="0" rtl="0" algn="l">
              <a:lnSpc>
                <a:spcPct val="200000"/>
              </a:lnSpc>
              <a:spcBef>
                <a:spcPts val="0"/>
              </a:spcBef>
              <a:spcAft>
                <a:spcPts val="0"/>
              </a:spcAft>
              <a:buNone/>
            </a:pPr>
            <a:r>
              <a:rPr lang="en" sz="1800">
                <a:solidFill>
                  <a:schemeClr val="lt1"/>
                </a:solidFill>
              </a:rPr>
              <a:t>How will users integrate the site into their current shopping habits?</a:t>
            </a:r>
            <a:endParaRPr sz="1800">
              <a:solidFill>
                <a:schemeClr val="lt1"/>
              </a:solidFill>
            </a:endParaRPr>
          </a:p>
          <a:p>
            <a:pPr indent="0" lvl="0" marL="0" rtl="0" algn="l">
              <a:lnSpc>
                <a:spcPct val="200000"/>
              </a:lnSpc>
              <a:spcBef>
                <a:spcPts val="0"/>
              </a:spcBef>
              <a:spcAft>
                <a:spcPts val="0"/>
              </a:spcAft>
              <a:buNone/>
            </a:pPr>
            <a:r>
              <a:rPr lang="en" sz="1800">
                <a:solidFill>
                  <a:schemeClr val="lt1"/>
                </a:solidFill>
              </a:rPr>
              <a:t>Do users have enough information in order to make purchasing decision?</a:t>
            </a:r>
            <a:endParaRPr sz="1800">
              <a:solidFill>
                <a:schemeClr val="lt1"/>
              </a:solidFill>
            </a:endParaRPr>
          </a:p>
          <a:p>
            <a:pPr indent="0" lvl="0" marL="0" rtl="0" algn="l">
              <a:lnSpc>
                <a:spcPct val="200000"/>
              </a:lnSpc>
              <a:spcBef>
                <a:spcPts val="0"/>
              </a:spcBef>
              <a:spcAft>
                <a:spcPts val="0"/>
              </a:spcAft>
              <a:buNone/>
            </a:pPr>
            <a:r>
              <a:t/>
            </a:r>
            <a:endParaRPr sz="1800">
              <a:solidFill>
                <a:srgbClr val="FFFFFF"/>
              </a:solidFill>
            </a:endParaRPr>
          </a:p>
        </p:txBody>
      </p:sp>
      <p:sp>
        <p:nvSpPr>
          <p:cNvPr id="125" name="Google Shape;125;p23"/>
          <p:cNvSpPr txBox="1"/>
          <p:nvPr/>
        </p:nvSpPr>
        <p:spPr>
          <a:xfrm>
            <a:off x="546450" y="431625"/>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Research Questions - Evolved</a:t>
            </a:r>
            <a:endParaRPr sz="2400">
              <a:solidFill>
                <a:srgbClr val="FF9900"/>
              </a:solidFill>
            </a:endParaRPr>
          </a:p>
        </p:txBody>
      </p:sp>
      <p:sp>
        <p:nvSpPr>
          <p:cNvPr id="126" name="Google Shape;126;p23"/>
          <p:cNvSpPr/>
          <p:nvPr/>
        </p:nvSpPr>
        <p:spPr>
          <a:xfrm>
            <a:off x="546450" y="2138500"/>
            <a:ext cx="457200" cy="457200"/>
          </a:xfrm>
          <a:prstGeom prst="ellipse">
            <a:avLst/>
          </a:prstGeom>
          <a:noFill/>
          <a:ln cap="flat" cmpd="sng" w="9525">
            <a:solidFill>
              <a:schemeClr val="dk2"/>
            </a:solidFill>
            <a:prstDash val="solid"/>
            <a:round/>
            <a:headEnd len="sm" w="sm" type="none"/>
            <a:tailEnd len="sm" w="sm" type="none"/>
          </a:ln>
          <a:effectLst>
            <a:outerShdw blurRad="57150" rotWithShape="0" algn="bl" dir="5400000" dist="19050">
              <a:srgbClr val="9E9E9E">
                <a:alpha val="5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FF"/>
                </a:solidFill>
              </a:rPr>
              <a:t>1</a:t>
            </a:r>
            <a:endParaRPr sz="1800">
              <a:solidFill>
                <a:srgbClr val="FFFFFF"/>
              </a:solidFill>
            </a:endParaRPr>
          </a:p>
        </p:txBody>
      </p:sp>
      <p:sp>
        <p:nvSpPr>
          <p:cNvPr id="127" name="Google Shape;127;p23"/>
          <p:cNvSpPr/>
          <p:nvPr/>
        </p:nvSpPr>
        <p:spPr>
          <a:xfrm>
            <a:off x="546450" y="2693863"/>
            <a:ext cx="457200" cy="457200"/>
          </a:xfrm>
          <a:prstGeom prst="ellipse">
            <a:avLst/>
          </a:prstGeom>
          <a:noFill/>
          <a:ln cap="flat" cmpd="sng" w="9525">
            <a:solidFill>
              <a:schemeClr val="dk2"/>
            </a:solidFill>
            <a:prstDash val="solid"/>
            <a:round/>
            <a:headEnd len="sm" w="sm" type="none"/>
            <a:tailEnd len="sm" w="sm" type="none"/>
          </a:ln>
          <a:effectLst>
            <a:outerShdw blurRad="57150" rotWithShape="0" algn="bl" dir="5400000" dist="19050">
              <a:srgbClr val="9E9E9E">
                <a:alpha val="5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FF"/>
                </a:solidFill>
              </a:rPr>
              <a:t>2</a:t>
            </a:r>
            <a:endParaRPr sz="1800">
              <a:solidFill>
                <a:srgbClr val="FFFFFF"/>
              </a:solidFill>
            </a:endParaRPr>
          </a:p>
        </p:txBody>
      </p:sp>
      <p:sp>
        <p:nvSpPr>
          <p:cNvPr id="128" name="Google Shape;128;p23"/>
          <p:cNvSpPr/>
          <p:nvPr/>
        </p:nvSpPr>
        <p:spPr>
          <a:xfrm>
            <a:off x="546450" y="3249225"/>
            <a:ext cx="457200" cy="457200"/>
          </a:xfrm>
          <a:prstGeom prst="ellipse">
            <a:avLst/>
          </a:prstGeom>
          <a:noFill/>
          <a:ln cap="flat" cmpd="sng" w="9525">
            <a:solidFill>
              <a:schemeClr val="dk2"/>
            </a:solidFill>
            <a:prstDash val="solid"/>
            <a:round/>
            <a:headEnd len="sm" w="sm" type="none"/>
            <a:tailEnd len="sm" w="sm" type="none"/>
          </a:ln>
          <a:effectLst>
            <a:outerShdw blurRad="57150" rotWithShape="0" algn="bl" dir="5400000" dist="19050">
              <a:srgbClr val="9E9E9E">
                <a:alpha val="5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FF"/>
                </a:solidFill>
              </a:rPr>
              <a:t>3</a:t>
            </a:r>
            <a:endParaRPr sz="1800">
              <a:solidFill>
                <a:srgbClr val="FFFFFF"/>
              </a:solidFill>
            </a:endParaRPr>
          </a:p>
        </p:txBody>
      </p:sp>
      <p:sp>
        <p:nvSpPr>
          <p:cNvPr id="129" name="Google Shape;129;p23"/>
          <p:cNvSpPr txBox="1"/>
          <p:nvPr/>
        </p:nvSpPr>
        <p:spPr>
          <a:xfrm>
            <a:off x="546450" y="1183925"/>
            <a:ext cx="7335000" cy="8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rgbClr val="FFFFFF"/>
                </a:solidFill>
              </a:rPr>
              <a:t>Based off themes that materialized during the first few sessions, we narrowed our primary research questions</a:t>
            </a:r>
            <a:endParaRPr sz="180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4"/>
          <p:cNvSpPr txBox="1"/>
          <p:nvPr>
            <p:ph type="ctrTitle"/>
          </p:nvPr>
        </p:nvSpPr>
        <p:spPr>
          <a:xfrm>
            <a:off x="1679850" y="2291850"/>
            <a:ext cx="5784300" cy="5598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Methods and Procedures</a:t>
            </a:r>
            <a:endParaRPr sz="3600">
              <a:solidFill>
                <a:srgbClr val="FFFFFF"/>
              </a:solidFill>
              <a:highlight>
                <a:srgbClr val="FFFFFF"/>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5"/>
          <p:cNvSpPr txBox="1"/>
          <p:nvPr/>
        </p:nvSpPr>
        <p:spPr>
          <a:xfrm>
            <a:off x="546450" y="431625"/>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Market Research</a:t>
            </a:r>
            <a:endParaRPr sz="2400">
              <a:solidFill>
                <a:srgbClr val="FF9900"/>
              </a:solidFill>
            </a:endParaRPr>
          </a:p>
        </p:txBody>
      </p:sp>
      <p:sp>
        <p:nvSpPr>
          <p:cNvPr id="140" name="Google Shape;140;p25"/>
          <p:cNvSpPr txBox="1"/>
          <p:nvPr/>
        </p:nvSpPr>
        <p:spPr>
          <a:xfrm>
            <a:off x="546450" y="918525"/>
            <a:ext cx="5706300" cy="683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2000">
                <a:solidFill>
                  <a:srgbClr val="FFFFFF"/>
                </a:solidFill>
              </a:rPr>
              <a:t>People tend to shop online more often</a:t>
            </a:r>
            <a:endParaRPr b="1" sz="2000">
              <a:solidFill>
                <a:srgbClr val="FFFFFF"/>
              </a:solidFill>
            </a:endParaRPr>
          </a:p>
          <a:p>
            <a:pPr indent="0" lvl="0" marL="457200" rtl="0" algn="l">
              <a:lnSpc>
                <a:spcPct val="100000"/>
              </a:lnSpc>
              <a:spcBef>
                <a:spcPts val="400"/>
              </a:spcBef>
              <a:spcAft>
                <a:spcPts val="0"/>
              </a:spcAft>
              <a:buNone/>
            </a:pPr>
            <a:r>
              <a:t/>
            </a:r>
            <a:endParaRPr sz="2000">
              <a:solidFill>
                <a:srgbClr val="FFFFFF"/>
              </a:solidFill>
            </a:endParaRPr>
          </a:p>
        </p:txBody>
      </p:sp>
      <p:pic>
        <p:nvPicPr>
          <p:cNvPr id="141" name="Google Shape;141;p25"/>
          <p:cNvPicPr preferRelativeResize="0"/>
          <p:nvPr/>
        </p:nvPicPr>
        <p:blipFill>
          <a:blip r:embed="rId3">
            <a:alphaModFix/>
          </a:blip>
          <a:stretch>
            <a:fillRect/>
          </a:stretch>
        </p:blipFill>
        <p:spPr>
          <a:xfrm>
            <a:off x="665575" y="1456150"/>
            <a:ext cx="5095175" cy="3362375"/>
          </a:xfrm>
          <a:prstGeom prst="rect">
            <a:avLst/>
          </a:prstGeom>
          <a:noFill/>
          <a:ln>
            <a:noFill/>
          </a:ln>
        </p:spPr>
      </p:pic>
      <p:sp>
        <p:nvSpPr>
          <p:cNvPr id="142" name="Google Shape;142;p25"/>
          <p:cNvSpPr txBox="1"/>
          <p:nvPr/>
        </p:nvSpPr>
        <p:spPr>
          <a:xfrm>
            <a:off x="5881850" y="4267575"/>
            <a:ext cx="3050700" cy="551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D9D9D9"/>
                </a:solidFill>
              </a:rPr>
              <a:t>E-commerce share of total retail sales in United States from 2013 to 2021</a:t>
            </a:r>
            <a:endParaRPr sz="1200">
              <a:solidFill>
                <a:srgbClr val="D9D9D9"/>
              </a:solidFill>
            </a:endParaRPr>
          </a:p>
          <a:p>
            <a:pPr indent="0" lvl="0" marL="457200" rtl="0" algn="l">
              <a:lnSpc>
                <a:spcPct val="100000"/>
              </a:lnSpc>
              <a:spcBef>
                <a:spcPts val="400"/>
              </a:spcBef>
              <a:spcAft>
                <a:spcPts val="0"/>
              </a:spcAft>
              <a:buNone/>
            </a:pPr>
            <a:r>
              <a:t/>
            </a:r>
            <a:endParaRPr sz="1200">
              <a:solidFill>
                <a:srgbClr val="D9D9D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26"/>
          <p:cNvSpPr txBox="1"/>
          <p:nvPr/>
        </p:nvSpPr>
        <p:spPr>
          <a:xfrm>
            <a:off x="546450" y="431625"/>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Market Research</a:t>
            </a:r>
            <a:endParaRPr sz="2400">
              <a:solidFill>
                <a:srgbClr val="FF9900"/>
              </a:solidFill>
            </a:endParaRPr>
          </a:p>
        </p:txBody>
      </p:sp>
      <p:sp>
        <p:nvSpPr>
          <p:cNvPr id="148" name="Google Shape;148;p26"/>
          <p:cNvSpPr txBox="1"/>
          <p:nvPr/>
        </p:nvSpPr>
        <p:spPr>
          <a:xfrm>
            <a:off x="546450" y="918525"/>
            <a:ext cx="8386200" cy="683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2000">
                <a:solidFill>
                  <a:srgbClr val="FFFFFF"/>
                </a:solidFill>
              </a:rPr>
              <a:t>Millennials consist the biggest group of online shoppers</a:t>
            </a:r>
            <a:endParaRPr b="1" sz="2000">
              <a:solidFill>
                <a:srgbClr val="FFFFFF"/>
              </a:solidFill>
            </a:endParaRPr>
          </a:p>
          <a:p>
            <a:pPr indent="0" lvl="0" marL="457200" rtl="0" algn="l">
              <a:lnSpc>
                <a:spcPct val="100000"/>
              </a:lnSpc>
              <a:spcBef>
                <a:spcPts val="400"/>
              </a:spcBef>
              <a:spcAft>
                <a:spcPts val="0"/>
              </a:spcAft>
              <a:buNone/>
            </a:pPr>
            <a:r>
              <a:t/>
            </a:r>
            <a:endParaRPr sz="2000">
              <a:solidFill>
                <a:srgbClr val="FFFFFF"/>
              </a:solidFill>
            </a:endParaRPr>
          </a:p>
        </p:txBody>
      </p:sp>
      <p:sp>
        <p:nvSpPr>
          <p:cNvPr id="149" name="Google Shape;149;p26"/>
          <p:cNvSpPr txBox="1"/>
          <p:nvPr/>
        </p:nvSpPr>
        <p:spPr>
          <a:xfrm>
            <a:off x="5881850" y="4331675"/>
            <a:ext cx="3050700" cy="486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200">
                <a:solidFill>
                  <a:srgbClr val="D9D9D9"/>
                </a:solidFill>
              </a:rPr>
              <a:t>Online shopping preference in the United States as of 2017, by age group</a:t>
            </a:r>
            <a:endParaRPr sz="1200">
              <a:solidFill>
                <a:srgbClr val="D9D9D9"/>
              </a:solidFill>
            </a:endParaRPr>
          </a:p>
          <a:p>
            <a:pPr indent="0" lvl="0" marL="0" rtl="0" algn="l">
              <a:lnSpc>
                <a:spcPct val="100000"/>
              </a:lnSpc>
              <a:spcBef>
                <a:spcPts val="400"/>
              </a:spcBef>
              <a:spcAft>
                <a:spcPts val="0"/>
              </a:spcAft>
              <a:buNone/>
            </a:pPr>
            <a:r>
              <a:t/>
            </a:r>
            <a:endParaRPr sz="1200">
              <a:solidFill>
                <a:srgbClr val="D9D9D9"/>
              </a:solidFill>
            </a:endParaRPr>
          </a:p>
          <a:p>
            <a:pPr indent="0" lvl="0" marL="457200" rtl="0" algn="l">
              <a:lnSpc>
                <a:spcPct val="100000"/>
              </a:lnSpc>
              <a:spcBef>
                <a:spcPts val="400"/>
              </a:spcBef>
              <a:spcAft>
                <a:spcPts val="0"/>
              </a:spcAft>
              <a:buNone/>
            </a:pPr>
            <a:r>
              <a:t/>
            </a:r>
            <a:endParaRPr sz="1200">
              <a:solidFill>
                <a:srgbClr val="D9D9D9"/>
              </a:solidFill>
            </a:endParaRPr>
          </a:p>
        </p:txBody>
      </p:sp>
      <p:pic>
        <p:nvPicPr>
          <p:cNvPr id="150" name="Google Shape;150;p26"/>
          <p:cNvPicPr preferRelativeResize="0"/>
          <p:nvPr/>
        </p:nvPicPr>
        <p:blipFill>
          <a:blip r:embed="rId3">
            <a:alphaModFix/>
          </a:blip>
          <a:stretch>
            <a:fillRect/>
          </a:stretch>
        </p:blipFill>
        <p:spPr>
          <a:xfrm>
            <a:off x="631100" y="1602225"/>
            <a:ext cx="5067063" cy="32364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7"/>
          <p:cNvSpPr txBox="1"/>
          <p:nvPr>
            <p:ph type="ctrTitle"/>
          </p:nvPr>
        </p:nvSpPr>
        <p:spPr>
          <a:xfrm>
            <a:off x="800850" y="371425"/>
            <a:ext cx="5203500" cy="5034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Participant Profile</a:t>
            </a:r>
            <a:endParaRPr sz="2400">
              <a:solidFill>
                <a:srgbClr val="FF9900"/>
              </a:solidFill>
              <a:highlight>
                <a:srgbClr val="FFFFFF"/>
              </a:highlight>
            </a:endParaRPr>
          </a:p>
        </p:txBody>
      </p:sp>
      <p:sp>
        <p:nvSpPr>
          <p:cNvPr id="156" name="Google Shape;156;p27"/>
          <p:cNvSpPr txBox="1"/>
          <p:nvPr/>
        </p:nvSpPr>
        <p:spPr>
          <a:xfrm>
            <a:off x="800850" y="793325"/>
            <a:ext cx="7999200" cy="17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rgbClr val="FFFFFF"/>
                </a:solidFill>
              </a:rPr>
              <a:t>Who</a:t>
            </a:r>
            <a:endParaRPr b="1" sz="1800">
              <a:solidFill>
                <a:srgbClr val="FFFFFF"/>
              </a:solidFill>
            </a:endParaRPr>
          </a:p>
          <a:p>
            <a:pPr indent="-317500" lvl="0" marL="457200" rtl="0" algn="l">
              <a:lnSpc>
                <a:spcPct val="115000"/>
              </a:lnSpc>
              <a:spcBef>
                <a:spcPts val="0"/>
              </a:spcBef>
              <a:spcAft>
                <a:spcPts val="0"/>
              </a:spcAft>
              <a:buClr>
                <a:srgbClr val="FFFFFF"/>
              </a:buClr>
              <a:buSzPts val="1400"/>
              <a:buChar char="●"/>
            </a:pPr>
            <a:r>
              <a:rPr lang="en">
                <a:solidFill>
                  <a:srgbClr val="FFFFFF"/>
                </a:solidFill>
              </a:rPr>
              <a:t>7 participants, 5 female / 2 male, all entirely new to the STC app</a:t>
            </a:r>
            <a:endParaRPr>
              <a:solidFill>
                <a:srgbClr val="FFFFFF"/>
              </a:solidFill>
            </a:endParaRPr>
          </a:p>
          <a:p>
            <a:pPr indent="-317500" lvl="0" marL="457200" rtl="0" algn="l">
              <a:lnSpc>
                <a:spcPct val="115000"/>
              </a:lnSpc>
              <a:spcBef>
                <a:spcPts val="0"/>
              </a:spcBef>
              <a:spcAft>
                <a:spcPts val="0"/>
              </a:spcAft>
              <a:buClr>
                <a:srgbClr val="FFFFFF"/>
              </a:buClr>
              <a:buSzPts val="1400"/>
              <a:buChar char="●"/>
            </a:pPr>
            <a:r>
              <a:rPr lang="en">
                <a:solidFill>
                  <a:srgbClr val="FFFFFF"/>
                </a:solidFill>
              </a:rPr>
              <a:t>Strong interest in making purchasing decisions based on company values</a:t>
            </a:r>
            <a:endParaRPr>
              <a:solidFill>
                <a:srgbClr val="FFFFFF"/>
              </a:solidFill>
            </a:endParaRPr>
          </a:p>
          <a:p>
            <a:pPr indent="-317500" lvl="0" marL="457200" rtl="0" algn="l">
              <a:lnSpc>
                <a:spcPct val="115000"/>
              </a:lnSpc>
              <a:spcBef>
                <a:spcPts val="0"/>
              </a:spcBef>
              <a:spcAft>
                <a:spcPts val="0"/>
              </a:spcAft>
              <a:buClr>
                <a:srgbClr val="FFFFFF"/>
              </a:buClr>
              <a:buSzPts val="1400"/>
              <a:buChar char="●"/>
            </a:pPr>
            <a:r>
              <a:rPr lang="en">
                <a:solidFill>
                  <a:srgbClr val="FFFFFF"/>
                </a:solidFill>
              </a:rPr>
              <a:t>At least partially responsible for making the purchasing decisions in their household </a:t>
            </a:r>
            <a:endParaRPr>
              <a:solidFill>
                <a:srgbClr val="FFFFFF"/>
              </a:solidFill>
            </a:endParaRPr>
          </a:p>
          <a:p>
            <a:pPr indent="0" lvl="0" marL="0" rtl="0" algn="l">
              <a:lnSpc>
                <a:spcPct val="115000"/>
              </a:lnSpc>
              <a:spcBef>
                <a:spcPts val="0"/>
              </a:spcBef>
              <a:spcAft>
                <a:spcPts val="0"/>
              </a:spcAft>
              <a:buNone/>
            </a:pPr>
            <a:r>
              <a:t/>
            </a:r>
            <a:endParaRPr>
              <a:solidFill>
                <a:srgbClr val="FFFFFF"/>
              </a:solidFill>
            </a:endParaRPr>
          </a:p>
        </p:txBody>
      </p:sp>
      <p:pic>
        <p:nvPicPr>
          <p:cNvPr id="157" name="Google Shape;157;p27"/>
          <p:cNvPicPr preferRelativeResize="0"/>
          <p:nvPr/>
        </p:nvPicPr>
        <p:blipFill rotWithShape="1">
          <a:blip r:embed="rId3">
            <a:alphaModFix/>
          </a:blip>
          <a:srcRect b="-1387" l="12552" r="12552" t="-1387"/>
          <a:stretch/>
        </p:blipFill>
        <p:spPr>
          <a:xfrm>
            <a:off x="1079363" y="2174200"/>
            <a:ext cx="1513801" cy="1175499"/>
          </a:xfrm>
          <a:prstGeom prst="rect">
            <a:avLst/>
          </a:prstGeom>
          <a:noFill/>
          <a:ln>
            <a:noFill/>
          </a:ln>
        </p:spPr>
      </p:pic>
      <p:pic>
        <p:nvPicPr>
          <p:cNvPr id="158" name="Google Shape;158;p27"/>
          <p:cNvPicPr preferRelativeResize="0"/>
          <p:nvPr/>
        </p:nvPicPr>
        <p:blipFill rotWithShape="1">
          <a:blip r:embed="rId4">
            <a:alphaModFix/>
          </a:blip>
          <a:srcRect b="-1387" l="16425" r="11152" t="-1377"/>
          <a:stretch/>
        </p:blipFill>
        <p:spPr>
          <a:xfrm>
            <a:off x="4726999" y="2174187"/>
            <a:ext cx="1513825" cy="1175527"/>
          </a:xfrm>
          <a:prstGeom prst="rect">
            <a:avLst/>
          </a:prstGeom>
          <a:noFill/>
          <a:ln>
            <a:noFill/>
          </a:ln>
        </p:spPr>
      </p:pic>
      <p:pic>
        <p:nvPicPr>
          <p:cNvPr id="159" name="Google Shape;159;p27"/>
          <p:cNvPicPr preferRelativeResize="0"/>
          <p:nvPr/>
        </p:nvPicPr>
        <p:blipFill rotWithShape="1">
          <a:blip r:embed="rId5">
            <a:alphaModFix/>
          </a:blip>
          <a:srcRect b="-1653" l="13795" r="13788" t="-1663"/>
          <a:stretch/>
        </p:blipFill>
        <p:spPr>
          <a:xfrm>
            <a:off x="5624613" y="3564700"/>
            <a:ext cx="1519611" cy="1180000"/>
          </a:xfrm>
          <a:prstGeom prst="rect">
            <a:avLst/>
          </a:prstGeom>
          <a:noFill/>
          <a:ln>
            <a:noFill/>
          </a:ln>
        </p:spPr>
      </p:pic>
      <p:pic>
        <p:nvPicPr>
          <p:cNvPr id="160" name="Google Shape;160;p27"/>
          <p:cNvPicPr preferRelativeResize="0"/>
          <p:nvPr/>
        </p:nvPicPr>
        <p:blipFill rotWithShape="1">
          <a:blip r:embed="rId6">
            <a:alphaModFix/>
          </a:blip>
          <a:srcRect b="0" l="14152" r="13457" t="0"/>
          <a:stretch/>
        </p:blipFill>
        <p:spPr>
          <a:xfrm>
            <a:off x="6550838" y="2173361"/>
            <a:ext cx="1513800" cy="1177200"/>
          </a:xfrm>
          <a:prstGeom prst="rect">
            <a:avLst/>
          </a:prstGeom>
          <a:noFill/>
          <a:ln>
            <a:noFill/>
          </a:ln>
        </p:spPr>
      </p:pic>
      <p:pic>
        <p:nvPicPr>
          <p:cNvPr id="161" name="Google Shape;161;p27"/>
          <p:cNvPicPr preferRelativeResize="0"/>
          <p:nvPr/>
        </p:nvPicPr>
        <p:blipFill rotWithShape="1">
          <a:blip r:embed="rId7">
            <a:alphaModFix/>
          </a:blip>
          <a:srcRect b="-4692" l="7682" r="16021" t="-4692"/>
          <a:stretch/>
        </p:blipFill>
        <p:spPr>
          <a:xfrm>
            <a:off x="1919076" y="3566949"/>
            <a:ext cx="1513814" cy="1175501"/>
          </a:xfrm>
          <a:prstGeom prst="rect">
            <a:avLst/>
          </a:prstGeom>
          <a:noFill/>
          <a:ln>
            <a:noFill/>
          </a:ln>
        </p:spPr>
      </p:pic>
      <p:pic>
        <p:nvPicPr>
          <p:cNvPr id="162" name="Google Shape;162;p27"/>
          <p:cNvPicPr preferRelativeResize="0"/>
          <p:nvPr/>
        </p:nvPicPr>
        <p:blipFill rotWithShape="1">
          <a:blip r:embed="rId8">
            <a:alphaModFix/>
          </a:blip>
          <a:srcRect b="2153" l="14544" r="14544" t="2153"/>
          <a:stretch/>
        </p:blipFill>
        <p:spPr>
          <a:xfrm>
            <a:off x="2903175" y="2174200"/>
            <a:ext cx="1513800" cy="1175508"/>
          </a:xfrm>
          <a:prstGeom prst="rect">
            <a:avLst/>
          </a:prstGeom>
          <a:noFill/>
          <a:ln>
            <a:noFill/>
          </a:ln>
        </p:spPr>
      </p:pic>
      <p:pic>
        <p:nvPicPr>
          <p:cNvPr id="163" name="Google Shape;163;p27"/>
          <p:cNvPicPr preferRelativeResize="0"/>
          <p:nvPr/>
        </p:nvPicPr>
        <p:blipFill rotWithShape="1">
          <a:blip r:embed="rId9">
            <a:alphaModFix/>
          </a:blip>
          <a:srcRect b="0" l="14399" r="13204" t="0"/>
          <a:stretch/>
        </p:blipFill>
        <p:spPr>
          <a:xfrm>
            <a:off x="3771825" y="3564700"/>
            <a:ext cx="1513825" cy="118000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8"/>
          <p:cNvSpPr txBox="1"/>
          <p:nvPr>
            <p:ph type="ctrTitle"/>
          </p:nvPr>
        </p:nvSpPr>
        <p:spPr>
          <a:xfrm>
            <a:off x="800850" y="371425"/>
            <a:ext cx="7727400" cy="5034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rgbClr val="FF9900"/>
                </a:solidFill>
              </a:rPr>
              <a:t>Participant Profile</a:t>
            </a:r>
            <a:endParaRPr sz="2400">
              <a:solidFill>
                <a:srgbClr val="FF9900"/>
              </a:solidFill>
              <a:highlight>
                <a:srgbClr val="FFFFFF"/>
              </a:highlight>
            </a:endParaRPr>
          </a:p>
        </p:txBody>
      </p:sp>
      <p:graphicFrame>
        <p:nvGraphicFramePr>
          <p:cNvPr id="169" name="Google Shape;169;p28"/>
          <p:cNvGraphicFramePr/>
          <p:nvPr/>
        </p:nvGraphicFramePr>
        <p:xfrm>
          <a:off x="349675" y="820800"/>
          <a:ext cx="3000000" cy="3000000"/>
        </p:xfrm>
        <a:graphic>
          <a:graphicData uri="http://schemas.openxmlformats.org/drawingml/2006/table">
            <a:tbl>
              <a:tblPr>
                <a:noFill/>
                <a:tableStyleId>{8F2E2361-D6BB-4D20-A5F6-0FAF5AA25BBB}</a:tableStyleId>
              </a:tblPr>
              <a:tblGrid>
                <a:gridCol w="392175"/>
                <a:gridCol w="593975"/>
                <a:gridCol w="826225"/>
                <a:gridCol w="732300"/>
                <a:gridCol w="1380600"/>
                <a:gridCol w="1079175"/>
                <a:gridCol w="1211050"/>
                <a:gridCol w="2229125"/>
              </a:tblGrid>
              <a:tr h="392175">
                <a:tc>
                  <a:txBody>
                    <a:bodyPr>
                      <a:noAutofit/>
                    </a:bodyPr>
                    <a:lstStyle/>
                    <a:p>
                      <a:pPr indent="0" lvl="0" marL="0" rtl="0" algn="ctr">
                        <a:lnSpc>
                          <a:spcPct val="115000"/>
                        </a:lnSpc>
                        <a:spcBef>
                          <a:spcPts val="0"/>
                        </a:spcBef>
                        <a:spcAft>
                          <a:spcPts val="0"/>
                        </a:spcAft>
                        <a:buNone/>
                      </a:pPr>
                      <a:r>
                        <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b="1" lang="en" sz="1200">
                          <a:solidFill>
                            <a:srgbClr val="FFFFFF"/>
                          </a:solidFill>
                        </a:rPr>
                        <a:t>Age</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b="1" lang="en" sz="1200">
                          <a:solidFill>
                            <a:srgbClr val="FFFFFF"/>
                          </a:solidFill>
                        </a:rPr>
                        <a:t>Gender</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b="1" lang="en" sz="1200">
                          <a:solidFill>
                            <a:srgbClr val="FFFFFF"/>
                          </a:solidFill>
                        </a:rPr>
                        <a:t>House Size</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b="1" lang="en" sz="1200">
                          <a:solidFill>
                            <a:srgbClr val="FFFFFF"/>
                          </a:solidFill>
                        </a:rPr>
                        <a:t>Residence</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b="1" lang="en" sz="1200">
                          <a:solidFill>
                            <a:srgbClr val="FFFFFF"/>
                          </a:solidFill>
                        </a:rPr>
                        <a:t>Work</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b="1" lang="en" sz="1200">
                          <a:solidFill>
                            <a:srgbClr val="FFFFFF"/>
                          </a:solidFill>
                        </a:rPr>
                        <a:t>Shopping List Apps</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b="1" lang="en" sz="1200">
                          <a:solidFill>
                            <a:srgbClr val="FFFFFF"/>
                          </a:solidFill>
                        </a:rPr>
                        <a:t>Top Causes</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r>
              <a:tr h="537850">
                <a:tc>
                  <a:txBody>
                    <a:bodyPr>
                      <a:noAutofit/>
                    </a:bodyPr>
                    <a:lstStyle/>
                    <a:p>
                      <a:pPr indent="0" lvl="0" marL="0" rtl="0" algn="ctr">
                        <a:lnSpc>
                          <a:spcPct val="115000"/>
                        </a:lnSpc>
                        <a:spcBef>
                          <a:spcPts val="0"/>
                        </a:spcBef>
                        <a:spcAft>
                          <a:spcPts val="0"/>
                        </a:spcAft>
                        <a:buNone/>
                      </a:pPr>
                      <a:r>
                        <a:rPr b="1" lang="en" sz="1200">
                          <a:solidFill>
                            <a:srgbClr val="FFFFFF"/>
                          </a:solidFill>
                        </a:rPr>
                        <a:t>P1</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24</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Female</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4</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WA </a:t>
                      </a:r>
                      <a:r>
                        <a:rPr lang="en" sz="1200">
                          <a:solidFill>
                            <a:srgbClr val="FFFFFF"/>
                          </a:solidFill>
                        </a:rPr>
                        <a:t>D.C.</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Business/Tech</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Google Docs</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Women's Rights, Racial Equality, Enviro Responsibility</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r>
              <a:tr h="537850">
                <a:tc>
                  <a:txBody>
                    <a:bodyPr>
                      <a:noAutofit/>
                    </a:bodyPr>
                    <a:lstStyle/>
                    <a:p>
                      <a:pPr indent="0" lvl="0" marL="0" rtl="0" algn="ctr">
                        <a:lnSpc>
                          <a:spcPct val="115000"/>
                        </a:lnSpc>
                        <a:spcBef>
                          <a:spcPts val="0"/>
                        </a:spcBef>
                        <a:spcAft>
                          <a:spcPts val="0"/>
                        </a:spcAft>
                        <a:buNone/>
                      </a:pPr>
                      <a:r>
                        <a:rPr b="1" lang="en" sz="1200">
                          <a:solidFill>
                            <a:srgbClr val="FFFFFF"/>
                          </a:solidFill>
                        </a:rPr>
                        <a:t>P2</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27</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Male</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2</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Rochester, NY</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Optometry</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Evernote, iOS Note</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Women's Rights, Racial Equality, Environmental Responsibility</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r>
              <a:tr h="291325">
                <a:tc>
                  <a:txBody>
                    <a:bodyPr>
                      <a:noAutofit/>
                    </a:bodyPr>
                    <a:lstStyle/>
                    <a:p>
                      <a:pPr indent="0" lvl="0" marL="0" rtl="0" algn="ctr">
                        <a:lnSpc>
                          <a:spcPct val="115000"/>
                        </a:lnSpc>
                        <a:spcBef>
                          <a:spcPts val="0"/>
                        </a:spcBef>
                        <a:spcAft>
                          <a:spcPts val="0"/>
                        </a:spcAft>
                        <a:buNone/>
                      </a:pPr>
                      <a:r>
                        <a:rPr b="1" lang="en" sz="1200">
                          <a:solidFill>
                            <a:srgbClr val="FFFFFF"/>
                          </a:solidFill>
                        </a:rPr>
                        <a:t>P3</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54</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Female</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latin typeface="Roboto"/>
                          <a:ea typeface="Roboto"/>
                          <a:cs typeface="Roboto"/>
                          <a:sym typeface="Roboto"/>
                        </a:rPr>
                        <a:t>3</a:t>
                      </a:r>
                      <a:endParaRPr sz="1200">
                        <a:solidFill>
                          <a:srgbClr val="FFFFFF"/>
                        </a:solidFill>
                        <a:latin typeface="Roboto"/>
                        <a:ea typeface="Roboto"/>
                        <a:cs typeface="Roboto"/>
                        <a:sym typeface="Roboto"/>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latin typeface="Roboto"/>
                          <a:ea typeface="Roboto"/>
                          <a:cs typeface="Roboto"/>
                          <a:sym typeface="Roboto"/>
                        </a:rPr>
                        <a:t>Olalla, WA</a:t>
                      </a:r>
                      <a:endParaRPr sz="1200">
                        <a:solidFill>
                          <a:srgbClr val="FFFFFF"/>
                        </a:solidFill>
                        <a:latin typeface="Roboto"/>
                        <a:ea typeface="Roboto"/>
                        <a:cs typeface="Roboto"/>
                        <a:sym typeface="Roboto"/>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Elementary Teacher</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N/A</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Environmental Responsibility</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r>
              <a:tr h="291325">
                <a:tc>
                  <a:txBody>
                    <a:bodyPr>
                      <a:noAutofit/>
                    </a:bodyPr>
                    <a:lstStyle/>
                    <a:p>
                      <a:pPr indent="0" lvl="0" marL="0" rtl="0" algn="ctr">
                        <a:lnSpc>
                          <a:spcPct val="115000"/>
                        </a:lnSpc>
                        <a:spcBef>
                          <a:spcPts val="0"/>
                        </a:spcBef>
                        <a:spcAft>
                          <a:spcPts val="0"/>
                        </a:spcAft>
                        <a:buNone/>
                      </a:pPr>
                      <a:r>
                        <a:rPr b="1" lang="en" sz="1200">
                          <a:solidFill>
                            <a:srgbClr val="FFFFFF"/>
                          </a:solidFill>
                        </a:rPr>
                        <a:t>P4</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28</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Female</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3</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Seattle, WA</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Copywriting</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iOS Note</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Women's Rights, Environmental Responsibility, Humane Farming</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r>
              <a:tr h="291325">
                <a:tc>
                  <a:txBody>
                    <a:bodyPr>
                      <a:noAutofit/>
                    </a:bodyPr>
                    <a:lstStyle/>
                    <a:p>
                      <a:pPr indent="0" lvl="0" marL="0" rtl="0" algn="ctr">
                        <a:lnSpc>
                          <a:spcPct val="115000"/>
                        </a:lnSpc>
                        <a:spcBef>
                          <a:spcPts val="0"/>
                        </a:spcBef>
                        <a:spcAft>
                          <a:spcPts val="0"/>
                        </a:spcAft>
                        <a:buNone/>
                      </a:pPr>
                      <a:r>
                        <a:rPr b="1" lang="en" sz="1200">
                          <a:solidFill>
                            <a:srgbClr val="FFFFFF"/>
                          </a:solidFill>
                        </a:rPr>
                        <a:t>P5</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27</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Female</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1</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Jacksonville, FL</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Guidance Counsellor</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iOS Note</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Racial Equality, LGBTQ+, Enviro Responsibility</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r>
              <a:tr h="291325">
                <a:tc>
                  <a:txBody>
                    <a:bodyPr>
                      <a:noAutofit/>
                    </a:bodyPr>
                    <a:lstStyle/>
                    <a:p>
                      <a:pPr indent="0" lvl="0" marL="0" rtl="0" algn="ctr">
                        <a:lnSpc>
                          <a:spcPct val="115000"/>
                        </a:lnSpc>
                        <a:spcBef>
                          <a:spcPts val="0"/>
                        </a:spcBef>
                        <a:spcAft>
                          <a:spcPts val="0"/>
                        </a:spcAft>
                        <a:buNone/>
                      </a:pPr>
                      <a:r>
                        <a:rPr b="1" lang="en" sz="1200">
                          <a:solidFill>
                            <a:srgbClr val="FFFFFF"/>
                          </a:solidFill>
                        </a:rPr>
                        <a:t>P6</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29</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Female</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2</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Lake Mary, FL</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Recruiter</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Google Docs</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Women's Rights, Racial Equality, Enviro Responsibility</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r>
              <a:tr h="291325">
                <a:tc>
                  <a:txBody>
                    <a:bodyPr>
                      <a:noAutofit/>
                    </a:bodyPr>
                    <a:lstStyle/>
                    <a:p>
                      <a:pPr indent="0" lvl="0" marL="0" rtl="0" algn="ctr">
                        <a:lnSpc>
                          <a:spcPct val="115000"/>
                        </a:lnSpc>
                        <a:spcBef>
                          <a:spcPts val="0"/>
                        </a:spcBef>
                        <a:spcAft>
                          <a:spcPts val="0"/>
                        </a:spcAft>
                        <a:buNone/>
                      </a:pPr>
                      <a:r>
                        <a:rPr b="1" lang="en" sz="1200">
                          <a:solidFill>
                            <a:srgbClr val="FFFFFF"/>
                          </a:solidFill>
                        </a:rPr>
                        <a:t>P7</a:t>
                      </a:r>
                      <a:endParaRPr b="1" sz="1200">
                        <a:solidFill>
                          <a:srgbClr val="FFFFFF"/>
                        </a:solidFill>
                      </a:endParaRPr>
                    </a:p>
                  </a:txBody>
                  <a:tcPr marT="19050" marB="19050" marR="28575" marL="28575" anchor="b">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FF9900"/>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29</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Male</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1</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Ottawa, Canada</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Store Clerk</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Evernote</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c>
                  <a:txBody>
                    <a:bodyPr>
                      <a:noAutofit/>
                    </a:bodyPr>
                    <a:lstStyle/>
                    <a:p>
                      <a:pPr indent="0" lvl="0" marL="0" rtl="0" algn="ctr">
                        <a:lnSpc>
                          <a:spcPct val="115000"/>
                        </a:lnSpc>
                        <a:spcBef>
                          <a:spcPts val="0"/>
                        </a:spcBef>
                        <a:spcAft>
                          <a:spcPts val="0"/>
                        </a:spcAft>
                        <a:buNone/>
                      </a:pPr>
                      <a:r>
                        <a:rPr lang="en" sz="1200">
                          <a:solidFill>
                            <a:srgbClr val="FFFFFF"/>
                          </a:solidFill>
                        </a:rPr>
                        <a:t>Women's Rights, Racial Equality, Enviro Responsibility</a:t>
                      </a:r>
                      <a:endParaRPr sz="1200">
                        <a:solidFill>
                          <a:srgbClr val="FFFFFF"/>
                        </a:solidFill>
                      </a:endParaRPr>
                    </a:p>
                  </a:txBody>
                  <a:tcPr marT="19050" marB="19050" marR="28575" marL="28575" anchor="ctr">
                    <a:lnL cap="flat" cmpd="sng" w="9525">
                      <a:solidFill>
                        <a:srgbClr val="666666"/>
                      </a:solidFill>
                      <a:prstDash val="solid"/>
                      <a:round/>
                      <a:headEnd len="sm" w="sm" type="none"/>
                      <a:tailEnd len="sm" w="sm" type="none"/>
                    </a:lnL>
                    <a:lnR cap="flat" cmpd="sng" w="9525">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434343"/>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9"/>
          <p:cNvSpPr txBox="1"/>
          <p:nvPr>
            <p:ph type="ctrTitle"/>
          </p:nvPr>
        </p:nvSpPr>
        <p:spPr>
          <a:xfrm>
            <a:off x="800850" y="371425"/>
            <a:ext cx="5203500" cy="5034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Methods and Procedures</a:t>
            </a:r>
            <a:endParaRPr sz="2400">
              <a:solidFill>
                <a:srgbClr val="FF9900"/>
              </a:solidFill>
              <a:highlight>
                <a:srgbClr val="FFFFFF"/>
              </a:highlight>
            </a:endParaRPr>
          </a:p>
        </p:txBody>
      </p:sp>
      <p:sp>
        <p:nvSpPr>
          <p:cNvPr id="175" name="Google Shape;175;p29"/>
          <p:cNvSpPr txBox="1"/>
          <p:nvPr/>
        </p:nvSpPr>
        <p:spPr>
          <a:xfrm>
            <a:off x="800850" y="983875"/>
            <a:ext cx="7542300" cy="3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rgbClr val="FFFFFF"/>
                </a:solidFill>
              </a:rPr>
              <a:t>Where</a:t>
            </a:r>
            <a:endParaRPr b="1" sz="1800">
              <a:solidFill>
                <a:srgbClr val="FFFFFF"/>
              </a:solidFill>
            </a:endParaRPr>
          </a:p>
          <a:p>
            <a:pPr indent="457200" lvl="0" marL="0" rtl="0" algn="l">
              <a:lnSpc>
                <a:spcPct val="115000"/>
              </a:lnSpc>
              <a:spcBef>
                <a:spcPts val="0"/>
              </a:spcBef>
              <a:spcAft>
                <a:spcPts val="0"/>
              </a:spcAft>
              <a:buNone/>
            </a:pPr>
            <a:r>
              <a:rPr lang="en">
                <a:solidFill>
                  <a:schemeClr val="lt1"/>
                </a:solidFill>
              </a:rPr>
              <a:t>Remote video sessions using Zoom video conferencing software</a:t>
            </a:r>
            <a:endParaRPr b="1">
              <a:solidFill>
                <a:srgbClr val="FFFFFF"/>
              </a:solidFill>
            </a:endParaRPr>
          </a:p>
          <a:p>
            <a:pPr indent="0" lvl="0" marL="0" rtl="0" algn="l">
              <a:lnSpc>
                <a:spcPct val="115000"/>
              </a:lnSpc>
              <a:spcBef>
                <a:spcPts val="0"/>
              </a:spcBef>
              <a:spcAft>
                <a:spcPts val="0"/>
              </a:spcAft>
              <a:buNone/>
            </a:pPr>
            <a:r>
              <a:t/>
            </a:r>
            <a:endParaRPr b="1" sz="1800">
              <a:solidFill>
                <a:srgbClr val="FFFFFF"/>
              </a:solidFill>
            </a:endParaRPr>
          </a:p>
          <a:p>
            <a:pPr indent="0" lvl="0" marL="0" rtl="0" algn="l">
              <a:lnSpc>
                <a:spcPct val="115000"/>
              </a:lnSpc>
              <a:spcBef>
                <a:spcPts val="0"/>
              </a:spcBef>
              <a:spcAft>
                <a:spcPts val="0"/>
              </a:spcAft>
              <a:buNone/>
            </a:pPr>
            <a:r>
              <a:rPr b="1" lang="en" sz="1800">
                <a:solidFill>
                  <a:srgbClr val="FFFFFF"/>
                </a:solidFill>
              </a:rPr>
              <a:t>Methods</a:t>
            </a:r>
            <a:endParaRPr b="1" sz="1800">
              <a:solidFill>
                <a:srgbClr val="FFFFFF"/>
              </a:solidFill>
            </a:endParaRPr>
          </a:p>
          <a:p>
            <a:pPr indent="0" lvl="0" marL="457200" rtl="0" algn="l">
              <a:lnSpc>
                <a:spcPct val="115000"/>
              </a:lnSpc>
              <a:spcBef>
                <a:spcPts val="0"/>
              </a:spcBef>
              <a:spcAft>
                <a:spcPts val="0"/>
              </a:spcAft>
              <a:buNone/>
            </a:pPr>
            <a:r>
              <a:rPr lang="en">
                <a:solidFill>
                  <a:schemeClr val="lt1"/>
                </a:solidFill>
                <a:highlight>
                  <a:schemeClr val="dk1"/>
                </a:highlight>
                <a:latin typeface="Roboto"/>
                <a:ea typeface="Roboto"/>
                <a:cs typeface="Roboto"/>
                <a:sym typeface="Roboto"/>
              </a:rPr>
              <a:t>✓ </a:t>
            </a:r>
            <a:r>
              <a:rPr lang="en">
                <a:solidFill>
                  <a:srgbClr val="FFFFFF"/>
                </a:solidFill>
              </a:rPr>
              <a:t>Google form pre-test questionnaire</a:t>
            </a:r>
            <a:endParaRPr>
              <a:solidFill>
                <a:srgbClr val="FFFFFF"/>
              </a:solidFill>
            </a:endParaRPr>
          </a:p>
          <a:p>
            <a:pPr indent="0" lvl="0" marL="457200" rtl="0" algn="l">
              <a:lnSpc>
                <a:spcPct val="115000"/>
              </a:lnSpc>
              <a:spcBef>
                <a:spcPts val="0"/>
              </a:spcBef>
              <a:spcAft>
                <a:spcPts val="0"/>
              </a:spcAft>
              <a:buNone/>
            </a:pPr>
            <a:r>
              <a:rPr lang="en">
                <a:solidFill>
                  <a:schemeClr val="lt1"/>
                </a:solidFill>
                <a:highlight>
                  <a:schemeClr val="dk1"/>
                </a:highlight>
                <a:latin typeface="Roboto"/>
                <a:ea typeface="Roboto"/>
                <a:cs typeface="Roboto"/>
                <a:sym typeface="Roboto"/>
              </a:rPr>
              <a:t>✓ </a:t>
            </a:r>
            <a:r>
              <a:rPr lang="en">
                <a:solidFill>
                  <a:srgbClr val="FFFFFF"/>
                </a:solidFill>
              </a:rPr>
              <a:t>Moderated tasks &amp; Think Aloud Method</a:t>
            </a:r>
            <a:endParaRPr>
              <a:solidFill>
                <a:srgbClr val="FFFFFF"/>
              </a:solidFill>
            </a:endParaRPr>
          </a:p>
          <a:p>
            <a:pPr indent="0" lvl="0" marL="457200" rtl="0" algn="l">
              <a:lnSpc>
                <a:spcPct val="115000"/>
              </a:lnSpc>
              <a:spcBef>
                <a:spcPts val="0"/>
              </a:spcBef>
              <a:spcAft>
                <a:spcPts val="0"/>
              </a:spcAft>
              <a:buNone/>
            </a:pPr>
            <a:r>
              <a:rPr lang="en">
                <a:solidFill>
                  <a:schemeClr val="lt1"/>
                </a:solidFill>
                <a:highlight>
                  <a:schemeClr val="dk1"/>
                </a:highlight>
                <a:latin typeface="Roboto"/>
                <a:ea typeface="Roboto"/>
                <a:cs typeface="Roboto"/>
                <a:sym typeface="Roboto"/>
              </a:rPr>
              <a:t>✓ </a:t>
            </a:r>
            <a:r>
              <a:rPr lang="en">
                <a:solidFill>
                  <a:srgbClr val="FFFFFF"/>
                </a:solidFill>
              </a:rPr>
              <a:t>Pre- &amp; post-test questions &amp; USE scale</a:t>
            </a:r>
            <a:endParaRPr>
              <a:solidFill>
                <a:srgbClr val="FFFFFF"/>
              </a:solidFill>
            </a:endParaRPr>
          </a:p>
          <a:p>
            <a:pPr indent="0" lvl="0" marL="457200" rtl="0" algn="l">
              <a:lnSpc>
                <a:spcPct val="115000"/>
              </a:lnSpc>
              <a:spcBef>
                <a:spcPts val="0"/>
              </a:spcBef>
              <a:spcAft>
                <a:spcPts val="0"/>
              </a:spcAft>
              <a:buNone/>
            </a:pPr>
            <a:r>
              <a:rPr lang="en">
                <a:solidFill>
                  <a:schemeClr val="lt1"/>
                </a:solidFill>
                <a:highlight>
                  <a:schemeClr val="dk1"/>
                </a:highlight>
                <a:latin typeface="Roboto"/>
                <a:ea typeface="Roboto"/>
                <a:cs typeface="Roboto"/>
                <a:sym typeface="Roboto"/>
              </a:rPr>
              <a:t>✓ </a:t>
            </a:r>
            <a:r>
              <a:rPr lang="en">
                <a:solidFill>
                  <a:srgbClr val="FFFFFF"/>
                </a:solidFill>
              </a:rPr>
              <a:t>Observational notes</a:t>
            </a:r>
            <a:endParaRPr>
              <a:solidFill>
                <a:srgbClr val="FFFFFF"/>
              </a:solidFill>
            </a:endParaRPr>
          </a:p>
          <a:p>
            <a:pPr indent="0" lvl="0" marL="457200" rtl="0" algn="l">
              <a:lnSpc>
                <a:spcPct val="115000"/>
              </a:lnSpc>
              <a:spcBef>
                <a:spcPts val="0"/>
              </a:spcBef>
              <a:spcAft>
                <a:spcPts val="0"/>
              </a:spcAft>
              <a:buNone/>
            </a:pPr>
            <a:r>
              <a:rPr lang="en">
                <a:solidFill>
                  <a:schemeClr val="lt1"/>
                </a:solidFill>
                <a:highlight>
                  <a:schemeClr val="dk1"/>
                </a:highlight>
                <a:latin typeface="Roboto"/>
                <a:ea typeface="Roboto"/>
                <a:cs typeface="Roboto"/>
                <a:sym typeface="Roboto"/>
              </a:rPr>
              <a:t>✓ </a:t>
            </a:r>
            <a:r>
              <a:rPr lang="en">
                <a:solidFill>
                  <a:srgbClr val="FFFFFF"/>
                </a:solidFill>
              </a:rPr>
              <a:t>Audio/video recording</a:t>
            </a:r>
            <a:endParaRPr>
              <a:solidFill>
                <a:srgbClr val="FFFFFF"/>
              </a:solidFill>
            </a:endParaRPr>
          </a:p>
          <a:p>
            <a:pPr indent="0" lvl="0" marL="0" rtl="0" algn="l">
              <a:lnSpc>
                <a:spcPct val="115000"/>
              </a:lnSpc>
              <a:spcBef>
                <a:spcPts val="0"/>
              </a:spcBef>
              <a:spcAft>
                <a:spcPts val="0"/>
              </a:spcAft>
              <a:buNone/>
            </a:pPr>
            <a:r>
              <a:t/>
            </a:r>
            <a:endParaRPr sz="1800">
              <a:solidFill>
                <a:srgbClr val="FFFFFF"/>
              </a:solidFill>
            </a:endParaRPr>
          </a:p>
          <a:p>
            <a:pPr indent="0" lvl="0" marL="0" rtl="0" algn="l">
              <a:lnSpc>
                <a:spcPct val="115000"/>
              </a:lnSpc>
              <a:spcBef>
                <a:spcPts val="0"/>
              </a:spcBef>
              <a:spcAft>
                <a:spcPts val="0"/>
              </a:spcAft>
              <a:buNone/>
            </a:pPr>
            <a:r>
              <a:rPr b="1" lang="en" sz="1800">
                <a:solidFill>
                  <a:srgbClr val="FFFFFF"/>
                </a:solidFill>
              </a:rPr>
              <a:t>Data Collected</a:t>
            </a:r>
            <a:endParaRPr b="1" sz="1800">
              <a:solidFill>
                <a:srgbClr val="FFFFFF"/>
              </a:solidFill>
            </a:endParaRPr>
          </a:p>
          <a:p>
            <a:pPr indent="0" lvl="0" marL="457200" rtl="0" algn="l">
              <a:lnSpc>
                <a:spcPct val="115000"/>
              </a:lnSpc>
              <a:spcBef>
                <a:spcPts val="0"/>
              </a:spcBef>
              <a:spcAft>
                <a:spcPts val="0"/>
              </a:spcAft>
              <a:buNone/>
            </a:pPr>
            <a:r>
              <a:rPr lang="en" u="sng">
                <a:solidFill>
                  <a:srgbClr val="FFFFFF"/>
                </a:solidFill>
              </a:rPr>
              <a:t>Qualitative</a:t>
            </a:r>
            <a:r>
              <a:rPr lang="en">
                <a:solidFill>
                  <a:srgbClr val="FFFFFF"/>
                </a:solidFill>
              </a:rPr>
              <a:t> → general feedback, recorded reactions (audio/video), observational notes, pre- &amp; post-test interview responses</a:t>
            </a:r>
            <a:endParaRPr>
              <a:solidFill>
                <a:srgbClr val="FFFFFF"/>
              </a:solidFill>
            </a:endParaRPr>
          </a:p>
          <a:p>
            <a:pPr indent="0" lvl="0" marL="457200" rtl="0" algn="l">
              <a:lnSpc>
                <a:spcPct val="115000"/>
              </a:lnSpc>
              <a:spcBef>
                <a:spcPts val="0"/>
              </a:spcBef>
              <a:spcAft>
                <a:spcPts val="0"/>
              </a:spcAft>
              <a:buNone/>
            </a:pPr>
            <a:r>
              <a:rPr lang="en" u="sng">
                <a:solidFill>
                  <a:srgbClr val="FFFFFF"/>
                </a:solidFill>
              </a:rPr>
              <a:t>Quantitative</a:t>
            </a:r>
            <a:r>
              <a:rPr lang="en">
                <a:solidFill>
                  <a:srgbClr val="FFFFFF"/>
                </a:solidFill>
              </a:rPr>
              <a:t> → USE scores, task completion, task success</a:t>
            </a:r>
            <a:endParaRPr>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30"/>
          <p:cNvSpPr txBox="1"/>
          <p:nvPr>
            <p:ph idx="1" type="subTitle"/>
          </p:nvPr>
        </p:nvSpPr>
        <p:spPr>
          <a:xfrm>
            <a:off x="311700" y="217545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FFFFFF"/>
                </a:solidFill>
              </a:rPr>
              <a:t>Findings</a:t>
            </a:r>
            <a:endParaRPr b="1" sz="36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pic>
        <p:nvPicPr>
          <p:cNvPr id="185" name="Google Shape;185;p31"/>
          <p:cNvPicPr preferRelativeResize="0"/>
          <p:nvPr/>
        </p:nvPicPr>
        <p:blipFill>
          <a:blip r:embed="rId3">
            <a:alphaModFix/>
          </a:blip>
          <a:stretch>
            <a:fillRect/>
          </a:stretch>
        </p:blipFill>
        <p:spPr>
          <a:xfrm>
            <a:off x="4682650" y="1310451"/>
            <a:ext cx="4264125" cy="3198071"/>
          </a:xfrm>
          <a:prstGeom prst="rect">
            <a:avLst/>
          </a:prstGeom>
          <a:noFill/>
          <a:ln>
            <a:noFill/>
          </a:ln>
        </p:spPr>
      </p:pic>
      <p:pic>
        <p:nvPicPr>
          <p:cNvPr id="186" name="Google Shape;186;p31"/>
          <p:cNvPicPr preferRelativeResize="0"/>
          <p:nvPr/>
        </p:nvPicPr>
        <p:blipFill>
          <a:blip r:embed="rId4">
            <a:alphaModFix/>
          </a:blip>
          <a:stretch>
            <a:fillRect/>
          </a:stretch>
        </p:blipFill>
        <p:spPr>
          <a:xfrm>
            <a:off x="152400" y="1310448"/>
            <a:ext cx="4264128" cy="3198075"/>
          </a:xfrm>
          <a:prstGeom prst="rect">
            <a:avLst/>
          </a:prstGeom>
          <a:noFill/>
          <a:ln>
            <a:noFill/>
          </a:ln>
        </p:spPr>
      </p:pic>
      <p:sp>
        <p:nvSpPr>
          <p:cNvPr id="187" name="Google Shape;187;p31"/>
          <p:cNvSpPr txBox="1"/>
          <p:nvPr>
            <p:ph type="ctrTitle"/>
          </p:nvPr>
        </p:nvSpPr>
        <p:spPr>
          <a:xfrm>
            <a:off x="800850" y="371425"/>
            <a:ext cx="5203500" cy="5034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Findings</a:t>
            </a:r>
            <a:endParaRPr sz="2400">
              <a:solidFill>
                <a:srgbClr val="FF9900"/>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ctrTitle"/>
          </p:nvPr>
        </p:nvSpPr>
        <p:spPr>
          <a:xfrm>
            <a:off x="740600" y="392450"/>
            <a:ext cx="5784300" cy="559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Table of Contents</a:t>
            </a:r>
            <a:endParaRPr sz="2400">
              <a:solidFill>
                <a:srgbClr val="FF9900"/>
              </a:solidFill>
              <a:highlight>
                <a:srgbClr val="FFFFFF"/>
              </a:highlight>
            </a:endParaRPr>
          </a:p>
        </p:txBody>
      </p:sp>
      <p:sp>
        <p:nvSpPr>
          <p:cNvPr id="63" name="Google Shape;63;p14"/>
          <p:cNvSpPr txBox="1"/>
          <p:nvPr/>
        </p:nvSpPr>
        <p:spPr>
          <a:xfrm>
            <a:off x="903300" y="991650"/>
            <a:ext cx="7337400" cy="4193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800">
                <a:solidFill>
                  <a:srgbClr val="FFFFFF"/>
                </a:solidFill>
              </a:rPr>
              <a:t>Executive Summary………………………………………………….4</a:t>
            </a:r>
            <a:br>
              <a:rPr lang="en" sz="1800">
                <a:solidFill>
                  <a:srgbClr val="FFFFFF"/>
                </a:solidFill>
              </a:rPr>
            </a:br>
            <a:endParaRPr sz="1800">
              <a:solidFill>
                <a:srgbClr val="FFFFFF"/>
              </a:solidFill>
            </a:endParaRPr>
          </a:p>
          <a:p>
            <a:pPr indent="0" lvl="0" marL="0" rtl="0" algn="l">
              <a:lnSpc>
                <a:spcPct val="100000"/>
              </a:lnSpc>
              <a:spcBef>
                <a:spcPts val="0"/>
              </a:spcBef>
              <a:spcAft>
                <a:spcPts val="0"/>
              </a:spcAft>
              <a:buNone/>
            </a:pPr>
            <a:r>
              <a:rPr lang="en" sz="1800">
                <a:solidFill>
                  <a:srgbClr val="FFFFFF"/>
                </a:solidFill>
              </a:rPr>
              <a:t>Overview</a:t>
            </a:r>
            <a:r>
              <a:rPr lang="en" sz="1800">
                <a:solidFill>
                  <a:srgbClr val="FFFFFF"/>
                </a:solidFill>
              </a:rPr>
              <a:t>……………………………………………………………....6</a:t>
            </a:r>
            <a:br>
              <a:rPr lang="en" sz="1800">
                <a:solidFill>
                  <a:srgbClr val="FFFFFF"/>
                </a:solidFill>
              </a:rPr>
            </a:br>
            <a:endParaRPr sz="1800">
              <a:solidFill>
                <a:srgbClr val="FFFFFF"/>
              </a:solidFill>
            </a:endParaRPr>
          </a:p>
          <a:p>
            <a:pPr indent="0" lvl="0" marL="0" rtl="0" algn="l">
              <a:lnSpc>
                <a:spcPct val="100000"/>
              </a:lnSpc>
              <a:spcBef>
                <a:spcPts val="0"/>
              </a:spcBef>
              <a:spcAft>
                <a:spcPts val="0"/>
              </a:spcAft>
              <a:buNone/>
            </a:pPr>
            <a:r>
              <a:rPr lang="en" sz="1800">
                <a:solidFill>
                  <a:srgbClr val="FFFFFF"/>
                </a:solidFill>
              </a:rPr>
              <a:t>Methods and Procedures</a:t>
            </a:r>
            <a:r>
              <a:rPr lang="en" sz="1800">
                <a:solidFill>
                  <a:srgbClr val="FFFFFF"/>
                </a:solidFill>
              </a:rPr>
              <a:t>…………………………………………..13</a:t>
            </a:r>
            <a:br>
              <a:rPr lang="en" sz="1800">
                <a:solidFill>
                  <a:srgbClr val="FFFFFF"/>
                </a:solidFill>
              </a:rPr>
            </a:br>
            <a:endParaRPr sz="1800">
              <a:solidFill>
                <a:srgbClr val="FFFFFF"/>
              </a:solidFill>
            </a:endParaRPr>
          </a:p>
          <a:p>
            <a:pPr indent="0" lvl="0" marL="0" rtl="0" algn="l">
              <a:lnSpc>
                <a:spcPct val="100000"/>
              </a:lnSpc>
              <a:spcBef>
                <a:spcPts val="0"/>
              </a:spcBef>
              <a:spcAft>
                <a:spcPts val="0"/>
              </a:spcAft>
              <a:buNone/>
            </a:pPr>
            <a:r>
              <a:rPr lang="en" sz="1800">
                <a:solidFill>
                  <a:srgbClr val="FFFFFF"/>
                </a:solidFill>
              </a:rPr>
              <a:t>Findings</a:t>
            </a:r>
            <a:r>
              <a:rPr lang="en" sz="1800">
                <a:solidFill>
                  <a:srgbClr val="FFFFFF"/>
                </a:solidFill>
              </a:rPr>
              <a:t>……………………………………………………………....19</a:t>
            </a:r>
            <a:br>
              <a:rPr lang="en" sz="1800">
                <a:solidFill>
                  <a:srgbClr val="FFFFFF"/>
                </a:solidFill>
              </a:rPr>
            </a:br>
            <a:endParaRPr sz="1800">
              <a:solidFill>
                <a:srgbClr val="FFFFFF"/>
              </a:solidFill>
            </a:endParaRPr>
          </a:p>
          <a:p>
            <a:pPr indent="0" lvl="0" marL="0" rtl="0" algn="l">
              <a:lnSpc>
                <a:spcPct val="100000"/>
              </a:lnSpc>
              <a:spcBef>
                <a:spcPts val="0"/>
              </a:spcBef>
              <a:spcAft>
                <a:spcPts val="0"/>
              </a:spcAft>
              <a:buNone/>
            </a:pPr>
            <a:r>
              <a:rPr lang="en" sz="1800">
                <a:solidFill>
                  <a:srgbClr val="FFFFFF"/>
                </a:solidFill>
              </a:rPr>
              <a:t>Recommendations</a:t>
            </a:r>
            <a:r>
              <a:rPr lang="en" sz="1800">
                <a:solidFill>
                  <a:srgbClr val="FFFFFF"/>
                </a:solidFill>
              </a:rPr>
              <a:t>…………………………………………………..30</a:t>
            </a:r>
            <a:br>
              <a:rPr lang="en" sz="1800">
                <a:solidFill>
                  <a:srgbClr val="FFFFFF"/>
                </a:solidFill>
              </a:rPr>
            </a:br>
            <a:endParaRPr sz="1800">
              <a:solidFill>
                <a:srgbClr val="FFFFFF"/>
              </a:solidFill>
            </a:endParaRPr>
          </a:p>
          <a:p>
            <a:pPr indent="0" lvl="0" marL="0" rtl="0" algn="l">
              <a:lnSpc>
                <a:spcPct val="100000"/>
              </a:lnSpc>
              <a:spcBef>
                <a:spcPts val="0"/>
              </a:spcBef>
              <a:spcAft>
                <a:spcPts val="0"/>
              </a:spcAft>
              <a:buNone/>
            </a:pPr>
            <a:r>
              <a:rPr lang="en" sz="1800">
                <a:solidFill>
                  <a:srgbClr val="FFFFFF"/>
                </a:solidFill>
              </a:rPr>
              <a:t>Reflection &amp; Learnings</a:t>
            </a:r>
            <a:r>
              <a:rPr lang="en" sz="1800">
                <a:solidFill>
                  <a:srgbClr val="FFFFFF"/>
                </a:solidFill>
              </a:rPr>
              <a:t>……………………………………………...37</a:t>
            </a:r>
            <a:br>
              <a:rPr lang="en" sz="1800">
                <a:solidFill>
                  <a:srgbClr val="FFFFFF"/>
                </a:solidFill>
              </a:rPr>
            </a:br>
            <a:endParaRPr sz="1800">
              <a:solidFill>
                <a:srgbClr val="FFFFFF"/>
              </a:solidFill>
            </a:endParaRPr>
          </a:p>
          <a:p>
            <a:pPr indent="0" lvl="0" marL="0" rtl="0" algn="l">
              <a:lnSpc>
                <a:spcPct val="100000"/>
              </a:lnSpc>
              <a:spcBef>
                <a:spcPts val="0"/>
              </a:spcBef>
              <a:spcAft>
                <a:spcPts val="0"/>
              </a:spcAft>
              <a:buNone/>
            </a:pPr>
            <a:r>
              <a:rPr lang="en" sz="1800">
                <a:solidFill>
                  <a:srgbClr val="FFFFFF"/>
                </a:solidFill>
              </a:rPr>
              <a:t>Appendix</a:t>
            </a:r>
            <a:r>
              <a:rPr lang="en" sz="1800">
                <a:solidFill>
                  <a:srgbClr val="FFFFFF"/>
                </a:solidFill>
              </a:rPr>
              <a:t>……………………………………………………………...40</a:t>
            </a:r>
            <a:endParaRPr sz="18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pic>
        <p:nvPicPr>
          <p:cNvPr id="192" name="Google Shape;192;p32"/>
          <p:cNvPicPr preferRelativeResize="0"/>
          <p:nvPr/>
        </p:nvPicPr>
        <p:blipFill>
          <a:blip r:embed="rId3">
            <a:alphaModFix/>
          </a:blip>
          <a:stretch>
            <a:fillRect/>
          </a:stretch>
        </p:blipFill>
        <p:spPr>
          <a:xfrm>
            <a:off x="1273887" y="0"/>
            <a:ext cx="6596217" cy="51435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33"/>
          <p:cNvSpPr txBox="1"/>
          <p:nvPr/>
        </p:nvSpPr>
        <p:spPr>
          <a:xfrm>
            <a:off x="415775" y="1671325"/>
            <a:ext cx="7828200" cy="13815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FFFFFF"/>
              </a:buClr>
              <a:buSzPts val="1800"/>
              <a:buChar char="●"/>
            </a:pPr>
            <a:r>
              <a:rPr lang="en" sz="1800">
                <a:solidFill>
                  <a:srgbClr val="FFFFFF"/>
                </a:solidFill>
              </a:rPr>
              <a:t>6/7 participants found it confusing to understand and use cause filters</a:t>
            </a:r>
            <a:endParaRPr sz="1800">
              <a:solidFill>
                <a:srgbClr val="FFFFFF"/>
              </a:solidFill>
            </a:endParaRPr>
          </a:p>
          <a:p>
            <a:pPr indent="-342900" lvl="0" marL="457200" rtl="0" algn="l">
              <a:lnSpc>
                <a:spcPct val="150000"/>
              </a:lnSpc>
              <a:spcBef>
                <a:spcPts val="0"/>
              </a:spcBef>
              <a:spcAft>
                <a:spcPts val="0"/>
              </a:spcAft>
              <a:buClr>
                <a:srgbClr val="FFFFFF"/>
              </a:buClr>
              <a:buSzPts val="1800"/>
              <a:buChar char="●"/>
            </a:pPr>
            <a:r>
              <a:rPr lang="en" sz="1800">
                <a:solidFill>
                  <a:srgbClr val="FFFFFF"/>
                </a:solidFill>
              </a:rPr>
              <a:t>7/7 participants couldn’t </a:t>
            </a:r>
            <a:r>
              <a:rPr lang="en" sz="1800">
                <a:solidFill>
                  <a:srgbClr val="FFFFFF"/>
                </a:solidFill>
              </a:rPr>
              <a:t>understand</a:t>
            </a:r>
            <a:r>
              <a:rPr lang="en" sz="1800">
                <a:solidFill>
                  <a:srgbClr val="FFFFFF"/>
                </a:solidFill>
              </a:rPr>
              <a:t> rating system criteria</a:t>
            </a:r>
            <a:endParaRPr sz="1800">
              <a:solidFill>
                <a:srgbClr val="FFFFFF"/>
              </a:solidFill>
            </a:endParaRPr>
          </a:p>
          <a:p>
            <a:pPr indent="-342900" lvl="0" marL="457200" rtl="0" algn="l">
              <a:lnSpc>
                <a:spcPct val="150000"/>
              </a:lnSpc>
              <a:spcBef>
                <a:spcPts val="0"/>
              </a:spcBef>
              <a:spcAft>
                <a:spcPts val="0"/>
              </a:spcAft>
              <a:buClr>
                <a:srgbClr val="FFFFFF"/>
              </a:buClr>
              <a:buSzPts val="1800"/>
              <a:buChar char="●"/>
            </a:pPr>
            <a:r>
              <a:rPr lang="en" sz="1800">
                <a:solidFill>
                  <a:srgbClr val="FFFFFF"/>
                </a:solidFill>
              </a:rPr>
              <a:t>5/7 participants expressed it’s hard to find certain brands</a:t>
            </a:r>
            <a:endParaRPr sz="1800">
              <a:solidFill>
                <a:srgbClr val="FFFFFF"/>
              </a:solidFill>
            </a:endParaRPr>
          </a:p>
        </p:txBody>
      </p:sp>
      <p:sp>
        <p:nvSpPr>
          <p:cNvPr id="198" name="Google Shape;198;p33"/>
          <p:cNvSpPr/>
          <p:nvPr/>
        </p:nvSpPr>
        <p:spPr>
          <a:xfrm>
            <a:off x="2044075" y="3222025"/>
            <a:ext cx="2090700" cy="1508700"/>
          </a:xfrm>
          <a:prstGeom prst="wedgeRoundRectCallout">
            <a:avLst>
              <a:gd fmla="val -61931" name="adj1"/>
              <a:gd fmla="val 1965"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3"/>
          <p:cNvSpPr txBox="1"/>
          <p:nvPr/>
        </p:nvSpPr>
        <p:spPr>
          <a:xfrm>
            <a:off x="2234125" y="3429875"/>
            <a:ext cx="1710600" cy="124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"Can I find something with a bad rating?"</a:t>
            </a:r>
            <a:endParaRPr sz="1800"/>
          </a:p>
        </p:txBody>
      </p:sp>
      <p:sp>
        <p:nvSpPr>
          <p:cNvPr id="200" name="Google Shape;200;p33"/>
          <p:cNvSpPr/>
          <p:nvPr/>
        </p:nvSpPr>
        <p:spPr>
          <a:xfrm flipH="1">
            <a:off x="5965400" y="3210175"/>
            <a:ext cx="2291400" cy="1508700"/>
          </a:xfrm>
          <a:prstGeom prst="wedgeRoundRectCallout">
            <a:avLst>
              <a:gd fmla="val 63018" name="adj1"/>
              <a:gd fmla="val -5122"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3"/>
          <p:cNvSpPr txBox="1"/>
          <p:nvPr/>
        </p:nvSpPr>
        <p:spPr>
          <a:xfrm>
            <a:off x="5965400" y="3325825"/>
            <a:ext cx="2291400" cy="130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"How is a cause (eg. LGBT rights) accomplished by purchasing food?" </a:t>
            </a:r>
            <a:endParaRPr sz="1800"/>
          </a:p>
        </p:txBody>
      </p:sp>
      <p:pic>
        <p:nvPicPr>
          <p:cNvPr id="202" name="Google Shape;202;p33"/>
          <p:cNvPicPr preferRelativeResize="0"/>
          <p:nvPr/>
        </p:nvPicPr>
        <p:blipFill>
          <a:blip r:embed="rId3">
            <a:alphaModFix/>
          </a:blip>
          <a:stretch>
            <a:fillRect/>
          </a:stretch>
        </p:blipFill>
        <p:spPr>
          <a:xfrm>
            <a:off x="742925" y="3575525"/>
            <a:ext cx="956099" cy="956099"/>
          </a:xfrm>
          <a:prstGeom prst="rect">
            <a:avLst/>
          </a:prstGeom>
          <a:noFill/>
          <a:ln>
            <a:noFill/>
          </a:ln>
        </p:spPr>
      </p:pic>
      <p:pic>
        <p:nvPicPr>
          <p:cNvPr id="203" name="Google Shape;203;p33"/>
          <p:cNvPicPr preferRelativeResize="0"/>
          <p:nvPr/>
        </p:nvPicPr>
        <p:blipFill>
          <a:blip r:embed="rId3">
            <a:alphaModFix/>
          </a:blip>
          <a:stretch>
            <a:fillRect/>
          </a:stretch>
        </p:blipFill>
        <p:spPr>
          <a:xfrm>
            <a:off x="4821487" y="3575525"/>
            <a:ext cx="956099" cy="956099"/>
          </a:xfrm>
          <a:prstGeom prst="rect">
            <a:avLst/>
          </a:prstGeom>
          <a:noFill/>
          <a:ln>
            <a:noFill/>
          </a:ln>
        </p:spPr>
      </p:pic>
      <p:pic>
        <p:nvPicPr>
          <p:cNvPr id="204" name="Google Shape;204;p33">
            <a:hlinkClick r:id="rId4"/>
          </p:cNvPr>
          <p:cNvPicPr preferRelativeResize="0"/>
          <p:nvPr/>
        </p:nvPicPr>
        <p:blipFill>
          <a:blip r:embed="rId5">
            <a:alphaModFix/>
          </a:blip>
          <a:stretch>
            <a:fillRect/>
          </a:stretch>
        </p:blipFill>
        <p:spPr>
          <a:xfrm>
            <a:off x="7709525" y="244125"/>
            <a:ext cx="862324" cy="862324"/>
          </a:xfrm>
          <a:prstGeom prst="rect">
            <a:avLst/>
          </a:prstGeom>
          <a:noFill/>
          <a:ln>
            <a:noFill/>
          </a:ln>
        </p:spPr>
      </p:pic>
      <p:sp>
        <p:nvSpPr>
          <p:cNvPr id="205" name="Google Shape;205;p33"/>
          <p:cNvSpPr txBox="1"/>
          <p:nvPr/>
        </p:nvSpPr>
        <p:spPr>
          <a:xfrm>
            <a:off x="415775" y="472100"/>
            <a:ext cx="61734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Users had a hard time </a:t>
            </a:r>
            <a:r>
              <a:rPr b="1" lang="en" sz="2400">
                <a:solidFill>
                  <a:srgbClr val="FF9900"/>
                </a:solidFill>
              </a:rPr>
              <a:t>finding </a:t>
            </a:r>
            <a:r>
              <a:rPr b="1" lang="en" sz="2400">
                <a:solidFill>
                  <a:srgbClr val="FF9900"/>
                </a:solidFill>
              </a:rPr>
              <a:t>products that reflect their values</a:t>
            </a:r>
            <a:endParaRPr sz="2400">
              <a:solidFill>
                <a:srgbClr val="FF99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4"/>
          <p:cNvSpPr txBox="1"/>
          <p:nvPr/>
        </p:nvSpPr>
        <p:spPr>
          <a:xfrm>
            <a:off x="415775" y="1324200"/>
            <a:ext cx="7828200" cy="20064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FFFFFF"/>
              </a:buClr>
              <a:buSzPts val="1600"/>
              <a:buChar char="●"/>
            </a:pPr>
            <a:r>
              <a:rPr lang="en" sz="1600">
                <a:solidFill>
                  <a:srgbClr val="FFFFFF"/>
                </a:solidFill>
              </a:rPr>
              <a:t>6/7 users expressed their wish for products to be better categorized by cause values, gradings, and similar products</a:t>
            </a:r>
            <a:endParaRPr sz="1600">
              <a:solidFill>
                <a:srgbClr val="FFFFFF"/>
              </a:solidFill>
            </a:endParaRPr>
          </a:p>
          <a:p>
            <a:pPr indent="0" lvl="0" marL="457200" rtl="0" algn="l">
              <a:spcBef>
                <a:spcPts val="0"/>
              </a:spcBef>
              <a:spcAft>
                <a:spcPts val="0"/>
              </a:spcAft>
              <a:buNone/>
            </a:pPr>
            <a:r>
              <a:t/>
            </a:r>
            <a:endParaRPr sz="1600">
              <a:solidFill>
                <a:srgbClr val="FFFFFF"/>
              </a:solidFill>
            </a:endParaRPr>
          </a:p>
          <a:p>
            <a:pPr indent="-330200" lvl="0" marL="457200" rtl="0" algn="l">
              <a:spcBef>
                <a:spcPts val="0"/>
              </a:spcBef>
              <a:spcAft>
                <a:spcPts val="0"/>
              </a:spcAft>
              <a:buClr>
                <a:srgbClr val="FFFFFF"/>
              </a:buClr>
              <a:buSzPts val="1600"/>
              <a:buChar char="●"/>
            </a:pPr>
            <a:r>
              <a:rPr lang="en" sz="1600">
                <a:solidFill>
                  <a:srgbClr val="FFFFFF"/>
                </a:solidFill>
              </a:rPr>
              <a:t>5/7 users strongly wanted to be able to compare between products</a:t>
            </a:r>
            <a:endParaRPr sz="1600">
              <a:solidFill>
                <a:srgbClr val="FFFFFF"/>
              </a:solidFill>
            </a:endParaRPr>
          </a:p>
          <a:p>
            <a:pPr indent="0" lvl="0" marL="457200" rtl="0" algn="l">
              <a:spcBef>
                <a:spcPts val="0"/>
              </a:spcBef>
              <a:spcAft>
                <a:spcPts val="0"/>
              </a:spcAft>
              <a:buNone/>
            </a:pPr>
            <a:r>
              <a:t/>
            </a:r>
            <a:endParaRPr sz="1600">
              <a:solidFill>
                <a:srgbClr val="FFFFFF"/>
              </a:solidFill>
            </a:endParaRPr>
          </a:p>
          <a:p>
            <a:pPr indent="-330200" lvl="0" marL="457200" rtl="0" algn="l">
              <a:spcBef>
                <a:spcPts val="0"/>
              </a:spcBef>
              <a:spcAft>
                <a:spcPts val="0"/>
              </a:spcAft>
              <a:buClr>
                <a:srgbClr val="FFFFFF"/>
              </a:buClr>
              <a:buSzPts val="1600"/>
              <a:buChar char="●"/>
            </a:pPr>
            <a:r>
              <a:rPr lang="en" sz="1600">
                <a:solidFill>
                  <a:srgbClr val="FFFFFF"/>
                </a:solidFill>
              </a:rPr>
              <a:t>6/7 users found documentation supporting  causes to be helpful, but they would rather have this information synthesized</a:t>
            </a:r>
            <a:endParaRPr sz="1600">
              <a:solidFill>
                <a:srgbClr val="FFFFFF"/>
              </a:solidFill>
            </a:endParaRPr>
          </a:p>
        </p:txBody>
      </p:sp>
      <p:sp>
        <p:nvSpPr>
          <p:cNvPr id="211" name="Google Shape;211;p34"/>
          <p:cNvSpPr/>
          <p:nvPr/>
        </p:nvSpPr>
        <p:spPr>
          <a:xfrm>
            <a:off x="2044075" y="3456675"/>
            <a:ext cx="2090700" cy="1508700"/>
          </a:xfrm>
          <a:prstGeom prst="wedgeRoundRectCallout">
            <a:avLst>
              <a:gd fmla="val -61931" name="adj1"/>
              <a:gd fmla="val 1965"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4"/>
          <p:cNvSpPr txBox="1"/>
          <p:nvPr/>
        </p:nvSpPr>
        <p:spPr>
          <a:xfrm>
            <a:off x="2118475" y="3587325"/>
            <a:ext cx="1941900" cy="124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a:t>
            </a:r>
            <a:r>
              <a:rPr lang="en" sz="1600">
                <a:solidFill>
                  <a:schemeClr val="dk1"/>
                </a:solidFill>
              </a:rPr>
              <a:t>It will be helpful to have a little explanation on the cause filters</a:t>
            </a:r>
            <a:r>
              <a:rPr lang="en" sz="1600"/>
              <a:t>"</a:t>
            </a:r>
            <a:endParaRPr sz="1600"/>
          </a:p>
        </p:txBody>
      </p:sp>
      <p:sp>
        <p:nvSpPr>
          <p:cNvPr id="213" name="Google Shape;213;p34"/>
          <p:cNvSpPr/>
          <p:nvPr/>
        </p:nvSpPr>
        <p:spPr>
          <a:xfrm flipH="1">
            <a:off x="5965400" y="3444825"/>
            <a:ext cx="2291400" cy="1508700"/>
          </a:xfrm>
          <a:prstGeom prst="wedgeRoundRectCallout">
            <a:avLst>
              <a:gd fmla="val 63018" name="adj1"/>
              <a:gd fmla="val -5122"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4"/>
          <p:cNvSpPr txBox="1"/>
          <p:nvPr/>
        </p:nvSpPr>
        <p:spPr>
          <a:xfrm>
            <a:off x="5965400" y="3560475"/>
            <a:ext cx="2291400" cy="130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"I don’t understand the approved gradings at all" </a:t>
            </a:r>
            <a:endParaRPr sz="1800"/>
          </a:p>
        </p:txBody>
      </p:sp>
      <p:pic>
        <p:nvPicPr>
          <p:cNvPr id="215" name="Google Shape;215;p34"/>
          <p:cNvPicPr preferRelativeResize="0"/>
          <p:nvPr/>
        </p:nvPicPr>
        <p:blipFill>
          <a:blip r:embed="rId3">
            <a:alphaModFix/>
          </a:blip>
          <a:stretch>
            <a:fillRect/>
          </a:stretch>
        </p:blipFill>
        <p:spPr>
          <a:xfrm>
            <a:off x="876100" y="3878625"/>
            <a:ext cx="956099" cy="956099"/>
          </a:xfrm>
          <a:prstGeom prst="rect">
            <a:avLst/>
          </a:prstGeom>
          <a:noFill/>
          <a:ln>
            <a:noFill/>
          </a:ln>
        </p:spPr>
      </p:pic>
      <p:pic>
        <p:nvPicPr>
          <p:cNvPr id="216" name="Google Shape;216;p34"/>
          <p:cNvPicPr preferRelativeResize="0"/>
          <p:nvPr/>
        </p:nvPicPr>
        <p:blipFill>
          <a:blip r:embed="rId3">
            <a:alphaModFix/>
          </a:blip>
          <a:stretch>
            <a:fillRect/>
          </a:stretch>
        </p:blipFill>
        <p:spPr>
          <a:xfrm>
            <a:off x="4821487" y="3878625"/>
            <a:ext cx="956099" cy="956099"/>
          </a:xfrm>
          <a:prstGeom prst="rect">
            <a:avLst/>
          </a:prstGeom>
          <a:noFill/>
          <a:ln>
            <a:noFill/>
          </a:ln>
        </p:spPr>
      </p:pic>
      <p:pic>
        <p:nvPicPr>
          <p:cNvPr id="217" name="Google Shape;217;p34">
            <a:hlinkClick r:id="rId4"/>
          </p:cNvPr>
          <p:cNvPicPr preferRelativeResize="0"/>
          <p:nvPr/>
        </p:nvPicPr>
        <p:blipFill>
          <a:blip r:embed="rId5">
            <a:alphaModFix/>
          </a:blip>
          <a:stretch>
            <a:fillRect/>
          </a:stretch>
        </p:blipFill>
        <p:spPr>
          <a:xfrm>
            <a:off x="7394475" y="232000"/>
            <a:ext cx="862324" cy="862324"/>
          </a:xfrm>
          <a:prstGeom prst="rect">
            <a:avLst/>
          </a:prstGeom>
          <a:noFill/>
          <a:ln>
            <a:noFill/>
          </a:ln>
        </p:spPr>
      </p:pic>
      <p:sp>
        <p:nvSpPr>
          <p:cNvPr id="218" name="Google Shape;218;p34"/>
          <p:cNvSpPr txBox="1"/>
          <p:nvPr/>
        </p:nvSpPr>
        <p:spPr>
          <a:xfrm>
            <a:off x="415775" y="330575"/>
            <a:ext cx="7114800" cy="92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Users didn’t have sufficient information to accomplish a purchase decision</a:t>
            </a:r>
            <a:endParaRPr sz="2400">
              <a:solidFill>
                <a:srgbClr val="FF99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5"/>
          <p:cNvSpPr txBox="1"/>
          <p:nvPr/>
        </p:nvSpPr>
        <p:spPr>
          <a:xfrm>
            <a:off x="657900" y="458650"/>
            <a:ext cx="67626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400">
                <a:solidFill>
                  <a:srgbClr val="FF9900"/>
                </a:solidFill>
              </a:rPr>
              <a:t>Users liked the site’s value and simplicity, but had trouble understanding purpose</a:t>
            </a:r>
            <a:endParaRPr sz="2400">
              <a:solidFill>
                <a:srgbClr val="FF9900"/>
              </a:solidFill>
            </a:endParaRPr>
          </a:p>
        </p:txBody>
      </p:sp>
      <p:sp>
        <p:nvSpPr>
          <p:cNvPr id="224" name="Google Shape;224;p35"/>
          <p:cNvSpPr txBox="1"/>
          <p:nvPr/>
        </p:nvSpPr>
        <p:spPr>
          <a:xfrm>
            <a:off x="428600" y="1471878"/>
            <a:ext cx="7828200" cy="16500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FFFFFF"/>
              </a:buClr>
              <a:buSzPts val="1800"/>
              <a:buChar char="●"/>
            </a:pPr>
            <a:r>
              <a:rPr lang="en" sz="1800">
                <a:solidFill>
                  <a:srgbClr val="FFFFFF"/>
                </a:solidFill>
              </a:rPr>
              <a:t>3/7 participants found it difficult to understand how using the site related to supporting a cause</a:t>
            </a:r>
            <a:endParaRPr sz="1800">
              <a:solidFill>
                <a:srgbClr val="FFFFFF"/>
              </a:solidFill>
            </a:endParaRPr>
          </a:p>
          <a:p>
            <a:pPr indent="-342900" lvl="0" marL="457200" rtl="0" algn="l">
              <a:lnSpc>
                <a:spcPct val="150000"/>
              </a:lnSpc>
              <a:spcBef>
                <a:spcPts val="0"/>
              </a:spcBef>
              <a:spcAft>
                <a:spcPts val="0"/>
              </a:spcAft>
              <a:buClr>
                <a:srgbClr val="FFFFFF"/>
              </a:buClr>
              <a:buSzPts val="1800"/>
              <a:buChar char="●"/>
            </a:pPr>
            <a:r>
              <a:rPr lang="en" sz="1800">
                <a:solidFill>
                  <a:srgbClr val="FFFFFF"/>
                </a:solidFill>
              </a:rPr>
              <a:t>5/7 were confused by shopping list functionality</a:t>
            </a:r>
            <a:r>
              <a:rPr lang="en" sz="1800">
                <a:solidFill>
                  <a:srgbClr val="FFFFFF"/>
                </a:solidFill>
              </a:rPr>
              <a:t> </a:t>
            </a:r>
            <a:endParaRPr sz="1800">
              <a:solidFill>
                <a:srgbClr val="FFFFFF"/>
              </a:solidFill>
            </a:endParaRPr>
          </a:p>
          <a:p>
            <a:pPr indent="-342900" lvl="0" marL="457200" rtl="0" algn="l">
              <a:lnSpc>
                <a:spcPct val="150000"/>
              </a:lnSpc>
              <a:spcBef>
                <a:spcPts val="0"/>
              </a:spcBef>
              <a:spcAft>
                <a:spcPts val="0"/>
              </a:spcAft>
              <a:buClr>
                <a:schemeClr val="lt1"/>
              </a:buClr>
              <a:buSzPts val="1800"/>
              <a:buChar char="●"/>
            </a:pPr>
            <a:r>
              <a:rPr lang="en" sz="1800">
                <a:solidFill>
                  <a:schemeClr val="lt1"/>
                </a:solidFill>
              </a:rPr>
              <a:t>5/7 skipped tutorial or did not read closely</a:t>
            </a:r>
            <a:endParaRPr sz="1800">
              <a:solidFill>
                <a:schemeClr val="lt1"/>
              </a:solidFill>
            </a:endParaRPr>
          </a:p>
          <a:p>
            <a:pPr indent="0" lvl="0" marL="0" rtl="0" algn="l">
              <a:lnSpc>
                <a:spcPct val="100000"/>
              </a:lnSpc>
              <a:spcBef>
                <a:spcPts val="0"/>
              </a:spcBef>
              <a:spcAft>
                <a:spcPts val="0"/>
              </a:spcAft>
              <a:buNone/>
            </a:pPr>
            <a:r>
              <a:t/>
            </a:r>
            <a:endParaRPr sz="1800">
              <a:solidFill>
                <a:srgbClr val="FFFFFF"/>
              </a:solidFill>
            </a:endParaRPr>
          </a:p>
        </p:txBody>
      </p:sp>
      <p:sp>
        <p:nvSpPr>
          <p:cNvPr id="225" name="Google Shape;225;p35"/>
          <p:cNvSpPr/>
          <p:nvPr/>
        </p:nvSpPr>
        <p:spPr>
          <a:xfrm>
            <a:off x="1123225" y="3283525"/>
            <a:ext cx="1776600" cy="1381500"/>
          </a:xfrm>
          <a:prstGeom prst="wedgeRoundRectCallout">
            <a:avLst>
              <a:gd fmla="val -61931" name="adj1"/>
              <a:gd fmla="val 1965"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5"/>
          <p:cNvSpPr txBox="1"/>
          <p:nvPr/>
        </p:nvSpPr>
        <p:spPr>
          <a:xfrm>
            <a:off x="1033675" y="3379700"/>
            <a:ext cx="1955700" cy="112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dk1"/>
                </a:solidFill>
              </a:rPr>
              <a:t>"How is a cause (e.g. LGBT rights) accomplished by purchasing food?" </a:t>
            </a:r>
            <a:endParaRPr sz="1600">
              <a:solidFill>
                <a:schemeClr val="dk1"/>
              </a:solidFill>
            </a:endParaRPr>
          </a:p>
        </p:txBody>
      </p:sp>
      <p:sp>
        <p:nvSpPr>
          <p:cNvPr id="227" name="Google Shape;227;p35"/>
          <p:cNvSpPr/>
          <p:nvPr/>
        </p:nvSpPr>
        <p:spPr>
          <a:xfrm flipH="1">
            <a:off x="3997825" y="3299825"/>
            <a:ext cx="1955700" cy="1381500"/>
          </a:xfrm>
          <a:prstGeom prst="wedgeRoundRectCallout">
            <a:avLst>
              <a:gd fmla="val 63018" name="adj1"/>
              <a:gd fmla="val -5122"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5"/>
          <p:cNvSpPr txBox="1"/>
          <p:nvPr/>
        </p:nvSpPr>
        <p:spPr>
          <a:xfrm>
            <a:off x="3997825" y="3299828"/>
            <a:ext cx="1852800" cy="1381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600">
                <a:solidFill>
                  <a:schemeClr val="dk1"/>
                </a:solidFill>
              </a:rPr>
              <a:t>“</a:t>
            </a:r>
            <a:r>
              <a:rPr lang="en" sz="1600">
                <a:solidFill>
                  <a:schemeClr val="dk1"/>
                </a:solidFill>
              </a:rPr>
              <a:t>This is too separate.</a:t>
            </a:r>
            <a:r>
              <a:rPr b="1" lang="en" sz="1600">
                <a:solidFill>
                  <a:schemeClr val="dk1"/>
                </a:solidFill>
              </a:rPr>
              <a:t> </a:t>
            </a:r>
            <a:r>
              <a:rPr lang="en" sz="1600">
                <a:solidFill>
                  <a:schemeClr val="dk1"/>
                </a:solidFill>
              </a:rPr>
              <a:t>I’d have to think what I’m going to buy the week before.”</a:t>
            </a:r>
            <a:endParaRPr sz="1600">
              <a:solidFill>
                <a:schemeClr val="dk1"/>
              </a:solidFill>
            </a:endParaRPr>
          </a:p>
        </p:txBody>
      </p:sp>
      <p:pic>
        <p:nvPicPr>
          <p:cNvPr id="229" name="Google Shape;229;p35"/>
          <p:cNvPicPr preferRelativeResize="0"/>
          <p:nvPr/>
        </p:nvPicPr>
        <p:blipFill>
          <a:blip r:embed="rId3">
            <a:alphaModFix/>
          </a:blip>
          <a:stretch>
            <a:fillRect/>
          </a:stretch>
        </p:blipFill>
        <p:spPr>
          <a:xfrm>
            <a:off x="111800" y="3592400"/>
            <a:ext cx="796326" cy="796326"/>
          </a:xfrm>
          <a:prstGeom prst="rect">
            <a:avLst/>
          </a:prstGeom>
          <a:noFill/>
          <a:ln>
            <a:noFill/>
          </a:ln>
        </p:spPr>
      </p:pic>
      <p:pic>
        <p:nvPicPr>
          <p:cNvPr id="230" name="Google Shape;230;p35"/>
          <p:cNvPicPr preferRelativeResize="0"/>
          <p:nvPr/>
        </p:nvPicPr>
        <p:blipFill>
          <a:blip r:embed="rId3">
            <a:alphaModFix/>
          </a:blip>
          <a:stretch>
            <a:fillRect/>
          </a:stretch>
        </p:blipFill>
        <p:spPr>
          <a:xfrm>
            <a:off x="2989375" y="3592400"/>
            <a:ext cx="796326" cy="796326"/>
          </a:xfrm>
          <a:prstGeom prst="rect">
            <a:avLst/>
          </a:prstGeom>
          <a:noFill/>
          <a:ln>
            <a:noFill/>
          </a:ln>
        </p:spPr>
      </p:pic>
      <p:sp>
        <p:nvSpPr>
          <p:cNvPr id="231" name="Google Shape;231;p35"/>
          <p:cNvSpPr/>
          <p:nvPr/>
        </p:nvSpPr>
        <p:spPr>
          <a:xfrm>
            <a:off x="7082875" y="3293000"/>
            <a:ext cx="1955700" cy="1468200"/>
          </a:xfrm>
          <a:prstGeom prst="wedgeRoundRectCallout">
            <a:avLst>
              <a:gd fmla="val -61931" name="adj1"/>
              <a:gd fmla="val 1965"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2" name="Google Shape;232;p35"/>
          <p:cNvPicPr preferRelativeResize="0"/>
          <p:nvPr/>
        </p:nvPicPr>
        <p:blipFill>
          <a:blip r:embed="rId3">
            <a:alphaModFix/>
          </a:blip>
          <a:stretch>
            <a:fillRect/>
          </a:stretch>
        </p:blipFill>
        <p:spPr>
          <a:xfrm>
            <a:off x="6062739" y="3628937"/>
            <a:ext cx="796348" cy="796348"/>
          </a:xfrm>
          <a:prstGeom prst="rect">
            <a:avLst/>
          </a:prstGeom>
          <a:noFill/>
          <a:ln>
            <a:noFill/>
          </a:ln>
        </p:spPr>
      </p:pic>
      <p:sp>
        <p:nvSpPr>
          <p:cNvPr id="233" name="Google Shape;233;p35"/>
          <p:cNvSpPr txBox="1"/>
          <p:nvPr/>
        </p:nvSpPr>
        <p:spPr>
          <a:xfrm>
            <a:off x="7051525" y="3299825"/>
            <a:ext cx="1955700" cy="146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“Sounds like you are able to buy online if you want to, but I don’t see option for that here.”</a:t>
            </a:r>
            <a:endParaRPr>
              <a:solidFill>
                <a:schemeClr val="dk1"/>
              </a:solidFill>
            </a:endParaRPr>
          </a:p>
          <a:p>
            <a:pPr indent="0" lvl="0" marL="0" rtl="0" algn="ctr">
              <a:spcBef>
                <a:spcPts val="0"/>
              </a:spcBef>
              <a:spcAft>
                <a:spcPts val="0"/>
              </a:spcAft>
              <a:buNone/>
            </a:pPr>
            <a:r>
              <a:rPr i="1" lang="en">
                <a:solidFill>
                  <a:schemeClr val="dk1"/>
                </a:solidFill>
              </a:rPr>
              <a:t>(on shopping list)</a:t>
            </a:r>
            <a:endParaRPr i="1">
              <a:solidFill>
                <a:schemeClr val="dk1"/>
              </a:solidFill>
            </a:endParaRPr>
          </a:p>
        </p:txBody>
      </p:sp>
      <p:pic>
        <p:nvPicPr>
          <p:cNvPr id="234" name="Google Shape;234;p35">
            <a:hlinkClick r:id="rId4"/>
          </p:cNvPr>
          <p:cNvPicPr preferRelativeResize="0"/>
          <p:nvPr/>
        </p:nvPicPr>
        <p:blipFill>
          <a:blip r:embed="rId5">
            <a:alphaModFix/>
          </a:blip>
          <a:stretch>
            <a:fillRect/>
          </a:stretch>
        </p:blipFill>
        <p:spPr>
          <a:xfrm>
            <a:off x="7709525" y="244125"/>
            <a:ext cx="862324" cy="8623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36"/>
          <p:cNvSpPr txBox="1"/>
          <p:nvPr/>
        </p:nvSpPr>
        <p:spPr>
          <a:xfrm>
            <a:off x="415775" y="472100"/>
            <a:ext cx="78282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Users are more likely to use a mobile app in store than at home </a:t>
            </a:r>
            <a:endParaRPr sz="2400">
              <a:solidFill>
                <a:srgbClr val="FF9900"/>
              </a:solidFill>
            </a:endParaRPr>
          </a:p>
        </p:txBody>
      </p:sp>
      <p:sp>
        <p:nvSpPr>
          <p:cNvPr id="240" name="Google Shape;240;p36"/>
          <p:cNvSpPr txBox="1"/>
          <p:nvPr/>
        </p:nvSpPr>
        <p:spPr>
          <a:xfrm>
            <a:off x="415775" y="1717825"/>
            <a:ext cx="7828200" cy="8538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FFFFFF"/>
              </a:buClr>
              <a:buSzPts val="1800"/>
              <a:buChar char="●"/>
            </a:pPr>
            <a:r>
              <a:rPr lang="en" sz="1800">
                <a:solidFill>
                  <a:srgbClr val="FFFFFF"/>
                </a:solidFill>
              </a:rPr>
              <a:t>5</a:t>
            </a:r>
            <a:r>
              <a:rPr lang="en" sz="1800">
                <a:solidFill>
                  <a:srgbClr val="FFFFFF"/>
                </a:solidFill>
              </a:rPr>
              <a:t>/7 participants expressed they would like to check the products in store and compare info from app</a:t>
            </a:r>
            <a:endParaRPr sz="1800">
              <a:solidFill>
                <a:srgbClr val="FFFFFF"/>
              </a:solidFill>
            </a:endParaRPr>
          </a:p>
          <a:p>
            <a:pPr indent="0" lvl="0" marL="0" rtl="0" algn="l">
              <a:lnSpc>
                <a:spcPct val="150000"/>
              </a:lnSpc>
              <a:spcBef>
                <a:spcPts val="0"/>
              </a:spcBef>
              <a:spcAft>
                <a:spcPts val="0"/>
              </a:spcAft>
              <a:buNone/>
            </a:pPr>
            <a:r>
              <a:t/>
            </a:r>
            <a:endParaRPr sz="1800">
              <a:solidFill>
                <a:srgbClr val="FFFFFF"/>
              </a:solidFill>
            </a:endParaRPr>
          </a:p>
        </p:txBody>
      </p:sp>
      <p:sp>
        <p:nvSpPr>
          <p:cNvPr id="241" name="Google Shape;241;p36"/>
          <p:cNvSpPr/>
          <p:nvPr/>
        </p:nvSpPr>
        <p:spPr>
          <a:xfrm flipH="1">
            <a:off x="5965400" y="2981575"/>
            <a:ext cx="2291400" cy="1508700"/>
          </a:xfrm>
          <a:prstGeom prst="wedgeRoundRectCallout">
            <a:avLst>
              <a:gd fmla="val 63018" name="adj1"/>
              <a:gd fmla="val -5122"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6"/>
          <p:cNvSpPr txBox="1"/>
          <p:nvPr/>
        </p:nvSpPr>
        <p:spPr>
          <a:xfrm>
            <a:off x="5965400" y="3097225"/>
            <a:ext cx="2291400" cy="130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"Can I scan the barcode and check the brand info instantly </a:t>
            </a:r>
            <a:r>
              <a:rPr lang="en" sz="1800">
                <a:solidFill>
                  <a:schemeClr val="dk1"/>
                </a:solidFill>
              </a:rPr>
              <a:t>at store</a:t>
            </a:r>
            <a:r>
              <a:rPr lang="en" sz="1800"/>
              <a:t>?” </a:t>
            </a:r>
            <a:endParaRPr sz="1800"/>
          </a:p>
        </p:txBody>
      </p:sp>
      <p:pic>
        <p:nvPicPr>
          <p:cNvPr id="243" name="Google Shape;243;p36"/>
          <p:cNvPicPr preferRelativeResize="0"/>
          <p:nvPr/>
        </p:nvPicPr>
        <p:blipFill>
          <a:blip r:embed="rId3">
            <a:alphaModFix/>
          </a:blip>
          <a:stretch>
            <a:fillRect/>
          </a:stretch>
        </p:blipFill>
        <p:spPr>
          <a:xfrm>
            <a:off x="4770662" y="3442225"/>
            <a:ext cx="956099" cy="9560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pic>
        <p:nvPicPr>
          <p:cNvPr id="248" name="Google Shape;248;p37"/>
          <p:cNvPicPr preferRelativeResize="0"/>
          <p:nvPr/>
        </p:nvPicPr>
        <p:blipFill>
          <a:blip r:embed="rId3">
            <a:alphaModFix/>
          </a:blip>
          <a:stretch>
            <a:fillRect/>
          </a:stretch>
        </p:blipFill>
        <p:spPr>
          <a:xfrm>
            <a:off x="836613" y="1013775"/>
            <a:ext cx="7165973" cy="1987650"/>
          </a:xfrm>
          <a:prstGeom prst="rect">
            <a:avLst/>
          </a:prstGeom>
          <a:noFill/>
          <a:ln>
            <a:noFill/>
          </a:ln>
        </p:spPr>
      </p:pic>
      <p:sp>
        <p:nvSpPr>
          <p:cNvPr id="249" name="Google Shape;249;p37"/>
          <p:cNvSpPr txBox="1"/>
          <p:nvPr/>
        </p:nvSpPr>
        <p:spPr>
          <a:xfrm>
            <a:off x="228600" y="152400"/>
            <a:ext cx="8199900" cy="108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Task Success Data for 7 participants and 6 tasks</a:t>
            </a:r>
            <a:endParaRPr sz="2400">
              <a:solidFill>
                <a:srgbClr val="FF9900"/>
              </a:solidFill>
            </a:endParaRPr>
          </a:p>
        </p:txBody>
      </p:sp>
      <p:sp>
        <p:nvSpPr>
          <p:cNvPr id="250" name="Google Shape;250;p37"/>
          <p:cNvSpPr txBox="1"/>
          <p:nvPr/>
        </p:nvSpPr>
        <p:spPr>
          <a:xfrm>
            <a:off x="838200" y="3257550"/>
            <a:ext cx="6891900" cy="12729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lt1"/>
              </a:buClr>
              <a:buSzPts val="1000"/>
              <a:buChar char="●"/>
            </a:pPr>
            <a:r>
              <a:rPr lang="en" sz="1000">
                <a:solidFill>
                  <a:schemeClr val="lt1"/>
                </a:solidFill>
              </a:rPr>
              <a:t>Task 1: </a:t>
            </a:r>
            <a:r>
              <a:rPr lang="en" sz="1000">
                <a:solidFill>
                  <a:schemeClr val="lt1"/>
                </a:solidFill>
              </a:rPr>
              <a:t> How easy was for users to identify and find the buttons to filter by causes </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Task 2:  How easy users found to navigate throughout the product results page</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Task 3:  Users understanding of the “shopping list” concept</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Task 4:  How easy was for users to add multiple items to the shopping list based on a certain cause(s)</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Task 5:  How easy was for users to remove one or more items from the shopping list</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Task 6:  How easy was for the user to find brand information with causes she/he cars about for a given         product(s)</a:t>
            </a:r>
            <a:endParaRPr sz="10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pic>
        <p:nvPicPr>
          <p:cNvPr id="255" name="Google Shape;255;p38"/>
          <p:cNvPicPr preferRelativeResize="0"/>
          <p:nvPr/>
        </p:nvPicPr>
        <p:blipFill>
          <a:blip r:embed="rId3">
            <a:alphaModFix/>
          </a:blip>
          <a:stretch>
            <a:fillRect/>
          </a:stretch>
        </p:blipFill>
        <p:spPr>
          <a:xfrm>
            <a:off x="2304500" y="949850"/>
            <a:ext cx="4454225" cy="2784874"/>
          </a:xfrm>
          <a:prstGeom prst="rect">
            <a:avLst/>
          </a:prstGeom>
          <a:noFill/>
          <a:ln>
            <a:noFill/>
          </a:ln>
        </p:spPr>
      </p:pic>
      <p:sp>
        <p:nvSpPr>
          <p:cNvPr id="256" name="Google Shape;256;p38"/>
          <p:cNvSpPr txBox="1"/>
          <p:nvPr/>
        </p:nvSpPr>
        <p:spPr>
          <a:xfrm>
            <a:off x="228600" y="152400"/>
            <a:ext cx="8666100" cy="108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Levels of success by task </a:t>
            </a:r>
            <a:r>
              <a:rPr b="1" lang="en" sz="2400">
                <a:solidFill>
                  <a:srgbClr val="FF9900"/>
                </a:solidFill>
              </a:rPr>
              <a:t> for 7 participants and 5 tasks</a:t>
            </a:r>
            <a:endParaRPr sz="2400">
              <a:solidFill>
                <a:srgbClr val="FF9900"/>
              </a:solidFill>
            </a:endParaRPr>
          </a:p>
        </p:txBody>
      </p:sp>
      <p:pic>
        <p:nvPicPr>
          <p:cNvPr id="257" name="Google Shape;257;p38"/>
          <p:cNvPicPr preferRelativeResize="0"/>
          <p:nvPr/>
        </p:nvPicPr>
        <p:blipFill>
          <a:blip r:embed="rId4">
            <a:alphaModFix/>
          </a:blip>
          <a:stretch>
            <a:fillRect/>
          </a:stretch>
        </p:blipFill>
        <p:spPr>
          <a:xfrm>
            <a:off x="1954163" y="3964000"/>
            <a:ext cx="5137249" cy="9597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39"/>
          <p:cNvSpPr txBox="1"/>
          <p:nvPr/>
        </p:nvSpPr>
        <p:spPr>
          <a:xfrm>
            <a:off x="546450" y="431625"/>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Market Research</a:t>
            </a:r>
            <a:endParaRPr sz="2400">
              <a:solidFill>
                <a:srgbClr val="FF9900"/>
              </a:solidFill>
            </a:endParaRPr>
          </a:p>
        </p:txBody>
      </p:sp>
      <p:sp>
        <p:nvSpPr>
          <p:cNvPr id="263" name="Google Shape;263;p39"/>
          <p:cNvSpPr txBox="1"/>
          <p:nvPr/>
        </p:nvSpPr>
        <p:spPr>
          <a:xfrm>
            <a:off x="546450" y="1180075"/>
            <a:ext cx="7173900" cy="27921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FFFFFF"/>
              </a:buClr>
              <a:buSzPts val="1800"/>
              <a:buChar char="●"/>
            </a:pPr>
            <a:r>
              <a:rPr lang="en" sz="1800">
                <a:solidFill>
                  <a:srgbClr val="FFFFFF"/>
                </a:solidFill>
              </a:rPr>
              <a:t>80% of </a:t>
            </a:r>
            <a:r>
              <a:rPr lang="en" sz="1800">
                <a:solidFill>
                  <a:schemeClr val="lt1"/>
                </a:solidFill>
              </a:rPr>
              <a:t>millennials’</a:t>
            </a:r>
            <a:r>
              <a:rPr lang="en" sz="1800">
                <a:solidFill>
                  <a:srgbClr val="FFFFFF"/>
                </a:solidFill>
              </a:rPr>
              <a:t> purchases are highly driven by price.</a:t>
            </a:r>
            <a:endParaRPr sz="1800">
              <a:solidFill>
                <a:srgbClr val="FFFFFF"/>
              </a:solidFill>
            </a:endParaRPr>
          </a:p>
          <a:p>
            <a:pPr indent="0" lvl="0" marL="457200" rtl="0" algn="l">
              <a:lnSpc>
                <a:spcPct val="100000"/>
              </a:lnSpc>
              <a:spcBef>
                <a:spcPts val="400"/>
              </a:spcBef>
              <a:spcAft>
                <a:spcPts val="0"/>
              </a:spcAft>
              <a:buNone/>
            </a:pPr>
            <a:r>
              <a:t/>
            </a:r>
            <a:endParaRPr sz="1800">
              <a:solidFill>
                <a:srgbClr val="FFFFFF"/>
              </a:solidFill>
            </a:endParaRPr>
          </a:p>
          <a:p>
            <a:pPr indent="-342900" lvl="0" marL="457200" rtl="0" algn="l">
              <a:lnSpc>
                <a:spcPct val="100000"/>
              </a:lnSpc>
              <a:spcBef>
                <a:spcPts val="0"/>
              </a:spcBef>
              <a:spcAft>
                <a:spcPts val="0"/>
              </a:spcAft>
              <a:buClr>
                <a:srgbClr val="FFFFFF"/>
              </a:buClr>
              <a:buSzPts val="1800"/>
              <a:buChar char="●"/>
            </a:pPr>
            <a:r>
              <a:rPr lang="en" sz="1800">
                <a:solidFill>
                  <a:srgbClr val="FFFFFF"/>
                </a:solidFill>
              </a:rPr>
              <a:t>Other factors that </a:t>
            </a:r>
            <a:r>
              <a:rPr lang="en" sz="1800">
                <a:solidFill>
                  <a:srgbClr val="FFFFFF"/>
                </a:solidFill>
              </a:rPr>
              <a:t>millennials</a:t>
            </a:r>
            <a:r>
              <a:rPr lang="en" sz="1800">
                <a:solidFill>
                  <a:srgbClr val="FFFFFF"/>
                </a:solidFill>
              </a:rPr>
              <a:t> care about are: </a:t>
            </a:r>
            <a:r>
              <a:rPr lang="en" sz="1800">
                <a:solidFill>
                  <a:srgbClr val="FFFFFF"/>
                </a:solidFill>
              </a:rPr>
              <a:t>authenticity, local sourcing, ethical production and a great shopping experience.</a:t>
            </a:r>
            <a:endParaRPr sz="1800">
              <a:solidFill>
                <a:srgbClr val="FFFFFF"/>
              </a:solidFill>
            </a:endParaRPr>
          </a:p>
          <a:p>
            <a:pPr indent="0" lvl="0" marL="914400" rtl="0" algn="l">
              <a:lnSpc>
                <a:spcPct val="100000"/>
              </a:lnSpc>
              <a:spcBef>
                <a:spcPts val="0"/>
              </a:spcBef>
              <a:spcAft>
                <a:spcPts val="0"/>
              </a:spcAft>
              <a:buNone/>
            </a:pPr>
            <a:r>
              <a:t/>
            </a:r>
            <a:endParaRPr sz="1800">
              <a:solidFill>
                <a:srgbClr val="FFFFFF"/>
              </a:solidFill>
            </a:endParaRPr>
          </a:p>
          <a:p>
            <a:pPr indent="-342900" lvl="0" marL="457200" rtl="0" algn="l">
              <a:lnSpc>
                <a:spcPct val="100000"/>
              </a:lnSpc>
              <a:spcBef>
                <a:spcPts val="0"/>
              </a:spcBef>
              <a:spcAft>
                <a:spcPts val="0"/>
              </a:spcAft>
              <a:buClr>
                <a:srgbClr val="FFFFFF"/>
              </a:buClr>
              <a:buSzPts val="1800"/>
              <a:buChar char="●"/>
            </a:pPr>
            <a:r>
              <a:rPr lang="en" sz="1800">
                <a:solidFill>
                  <a:srgbClr val="FFFFFF"/>
                </a:solidFill>
              </a:rPr>
              <a:t>60% of m</a:t>
            </a:r>
            <a:r>
              <a:rPr lang="en" sz="1800">
                <a:solidFill>
                  <a:srgbClr val="FFFFFF"/>
                </a:solidFill>
              </a:rPr>
              <a:t>illennials want their purchases to make them feel good.</a:t>
            </a:r>
            <a:endParaRPr sz="1800">
              <a:solidFill>
                <a:srgbClr val="FFFFFF"/>
              </a:solidFill>
            </a:endParaRPr>
          </a:p>
          <a:p>
            <a:pPr indent="0" lvl="0" marL="457200" rtl="0" algn="l">
              <a:lnSpc>
                <a:spcPct val="100000"/>
              </a:lnSpc>
              <a:spcBef>
                <a:spcPts val="0"/>
              </a:spcBef>
              <a:spcAft>
                <a:spcPts val="0"/>
              </a:spcAft>
              <a:buNone/>
            </a:pPr>
            <a:r>
              <a:t/>
            </a:r>
            <a:endParaRPr sz="1800">
              <a:solidFill>
                <a:srgbClr val="FFFFFF"/>
              </a:solidFill>
            </a:endParaRPr>
          </a:p>
          <a:p>
            <a:pPr indent="-342900" lvl="0" marL="457200" rtl="0" algn="l">
              <a:lnSpc>
                <a:spcPct val="100000"/>
              </a:lnSpc>
              <a:spcBef>
                <a:spcPts val="0"/>
              </a:spcBef>
              <a:spcAft>
                <a:spcPts val="0"/>
              </a:spcAft>
              <a:buClr>
                <a:srgbClr val="FFFFFF"/>
              </a:buClr>
              <a:buSzPts val="1800"/>
              <a:buChar char="●"/>
            </a:pPr>
            <a:r>
              <a:rPr lang="en" sz="1800">
                <a:solidFill>
                  <a:srgbClr val="FFFFFF"/>
                </a:solidFill>
              </a:rPr>
              <a:t>50% of millennials are willing to pay extra for great shopping experience.</a:t>
            </a:r>
            <a:endParaRPr sz="18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40"/>
          <p:cNvSpPr txBox="1"/>
          <p:nvPr/>
        </p:nvSpPr>
        <p:spPr>
          <a:xfrm>
            <a:off x="546450" y="431625"/>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Competitive Analysis - Nudge for Change</a:t>
            </a:r>
            <a:endParaRPr sz="2400">
              <a:solidFill>
                <a:srgbClr val="FF9900"/>
              </a:solidFill>
            </a:endParaRPr>
          </a:p>
        </p:txBody>
      </p:sp>
      <p:sp>
        <p:nvSpPr>
          <p:cNvPr id="269" name="Google Shape;269;p40"/>
          <p:cNvSpPr txBox="1"/>
          <p:nvPr/>
        </p:nvSpPr>
        <p:spPr>
          <a:xfrm>
            <a:off x="546450" y="1180075"/>
            <a:ext cx="5635800" cy="27921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FFFFFF"/>
              </a:buClr>
              <a:buSzPts val="1800"/>
              <a:buChar char="●"/>
            </a:pPr>
            <a:r>
              <a:rPr lang="en" sz="1800">
                <a:solidFill>
                  <a:srgbClr val="FFFFFF"/>
                </a:solidFill>
              </a:rPr>
              <a:t>It’s a moblie app that tells you where not to shop, based on your value.</a:t>
            </a:r>
            <a:endParaRPr sz="1800">
              <a:solidFill>
                <a:srgbClr val="FFFFFF"/>
              </a:solidFill>
            </a:endParaRPr>
          </a:p>
          <a:p>
            <a:pPr indent="0" lvl="0" marL="457200" rtl="0" algn="l">
              <a:lnSpc>
                <a:spcPct val="100000"/>
              </a:lnSpc>
              <a:spcBef>
                <a:spcPts val="0"/>
              </a:spcBef>
              <a:spcAft>
                <a:spcPts val="0"/>
              </a:spcAft>
              <a:buNone/>
            </a:pPr>
            <a:r>
              <a:t/>
            </a:r>
            <a:endParaRPr sz="1800">
              <a:solidFill>
                <a:srgbClr val="FFFFFF"/>
              </a:solidFill>
            </a:endParaRPr>
          </a:p>
          <a:p>
            <a:pPr indent="-342900" lvl="0" marL="457200" rtl="0" algn="l">
              <a:lnSpc>
                <a:spcPct val="100000"/>
              </a:lnSpc>
              <a:spcBef>
                <a:spcPts val="0"/>
              </a:spcBef>
              <a:spcAft>
                <a:spcPts val="0"/>
              </a:spcAft>
              <a:buClr>
                <a:srgbClr val="FFFFFF"/>
              </a:buClr>
              <a:buSzPts val="1800"/>
              <a:buChar char="●"/>
            </a:pPr>
            <a:r>
              <a:rPr lang="en" sz="1800">
                <a:solidFill>
                  <a:srgbClr val="FFFFFF"/>
                </a:solidFill>
              </a:rPr>
              <a:t>Send alerts to you when you are about to purchase in a place that doesn’t align with your value. </a:t>
            </a:r>
            <a:endParaRPr sz="1800">
              <a:solidFill>
                <a:srgbClr val="FFFFFF"/>
              </a:solidFill>
            </a:endParaRPr>
          </a:p>
          <a:p>
            <a:pPr indent="0" lvl="0" marL="457200" rtl="0" algn="l">
              <a:lnSpc>
                <a:spcPct val="100000"/>
              </a:lnSpc>
              <a:spcBef>
                <a:spcPts val="0"/>
              </a:spcBef>
              <a:spcAft>
                <a:spcPts val="0"/>
              </a:spcAft>
              <a:buNone/>
            </a:pPr>
            <a:r>
              <a:t/>
            </a:r>
            <a:endParaRPr sz="1800">
              <a:solidFill>
                <a:srgbClr val="FFFFFF"/>
              </a:solidFill>
            </a:endParaRPr>
          </a:p>
          <a:p>
            <a:pPr indent="-342900" lvl="0" marL="457200" rtl="0" algn="l">
              <a:lnSpc>
                <a:spcPct val="100000"/>
              </a:lnSpc>
              <a:spcBef>
                <a:spcPts val="0"/>
              </a:spcBef>
              <a:spcAft>
                <a:spcPts val="0"/>
              </a:spcAft>
              <a:buClr>
                <a:srgbClr val="FFFFFF"/>
              </a:buClr>
              <a:buSzPts val="1800"/>
              <a:buChar char="●"/>
            </a:pPr>
            <a:r>
              <a:rPr lang="en" sz="1800">
                <a:solidFill>
                  <a:srgbClr val="FFFFFF"/>
                </a:solidFill>
              </a:rPr>
              <a:t>The list of preferences includes LGBTQ+ equality, gender equality, racial equality, sustainability and worker's rights.</a:t>
            </a:r>
            <a:endParaRPr sz="1800">
              <a:solidFill>
                <a:srgbClr val="FFFFFF"/>
              </a:solidFill>
            </a:endParaRPr>
          </a:p>
        </p:txBody>
      </p:sp>
      <p:pic>
        <p:nvPicPr>
          <p:cNvPr id="270" name="Google Shape;270;p40"/>
          <p:cNvPicPr preferRelativeResize="0"/>
          <p:nvPr/>
        </p:nvPicPr>
        <p:blipFill>
          <a:blip r:embed="rId3">
            <a:alphaModFix/>
          </a:blip>
          <a:stretch>
            <a:fillRect/>
          </a:stretch>
        </p:blipFill>
        <p:spPr>
          <a:xfrm>
            <a:off x="6454525" y="1007375"/>
            <a:ext cx="2143025" cy="38098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41"/>
          <p:cNvSpPr txBox="1"/>
          <p:nvPr>
            <p:ph idx="1" type="subTitle"/>
          </p:nvPr>
        </p:nvSpPr>
        <p:spPr>
          <a:xfrm>
            <a:off x="311700" y="217545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FFFFFF"/>
                </a:solidFill>
              </a:rPr>
              <a:t>Recommendation</a:t>
            </a:r>
            <a:r>
              <a:rPr b="1" lang="en" sz="3600">
                <a:solidFill>
                  <a:srgbClr val="FFFFFF"/>
                </a:solidFill>
              </a:rPr>
              <a:t>s</a:t>
            </a:r>
            <a:endParaRPr b="1" sz="36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5"/>
          <p:cNvSpPr txBox="1"/>
          <p:nvPr/>
        </p:nvSpPr>
        <p:spPr>
          <a:xfrm>
            <a:off x="463050" y="984200"/>
            <a:ext cx="7304100" cy="37125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200">
                <a:solidFill>
                  <a:srgbClr val="FFFFFF"/>
                </a:solidFill>
              </a:rPr>
              <a:t>A group of graduate students from Human Centered Design and Engineering department at the University of Washington conducted a usability study on behalf of a company named Shop the Change, to test the usability of their beta </a:t>
            </a:r>
            <a:r>
              <a:rPr lang="en" sz="1200">
                <a:solidFill>
                  <a:srgbClr val="FFFFFF"/>
                </a:solidFill>
              </a:rPr>
              <a:t>w</a:t>
            </a:r>
            <a:r>
              <a:rPr lang="en" sz="1200">
                <a:solidFill>
                  <a:srgbClr val="FFFFFF"/>
                </a:solidFill>
              </a:rPr>
              <a:t>ebsite. </a:t>
            </a:r>
            <a:endParaRPr sz="1200">
              <a:solidFill>
                <a:srgbClr val="FFFFFF"/>
              </a:solidFill>
            </a:endParaRPr>
          </a:p>
          <a:p>
            <a:pPr indent="0" lvl="0" marL="0" rtl="0" algn="just">
              <a:lnSpc>
                <a:spcPct val="115000"/>
              </a:lnSpc>
              <a:spcBef>
                <a:spcPts val="0"/>
              </a:spcBef>
              <a:spcAft>
                <a:spcPts val="0"/>
              </a:spcAft>
              <a:buNone/>
            </a:pPr>
            <a:r>
              <a:t/>
            </a:r>
            <a:endParaRPr sz="1200">
              <a:solidFill>
                <a:srgbClr val="FFFFFF"/>
              </a:solidFill>
            </a:endParaRPr>
          </a:p>
          <a:p>
            <a:pPr indent="0" lvl="0" marL="0" rtl="0" algn="just">
              <a:lnSpc>
                <a:spcPct val="115000"/>
              </a:lnSpc>
              <a:spcBef>
                <a:spcPts val="0"/>
              </a:spcBef>
              <a:spcAft>
                <a:spcPts val="0"/>
              </a:spcAft>
              <a:buNone/>
            </a:pPr>
            <a:r>
              <a:rPr lang="en" sz="1200">
                <a:solidFill>
                  <a:srgbClr val="FFFFFF"/>
                </a:solidFill>
              </a:rPr>
              <a:t>Shop the Change is an online marketplace where users gain instant access to transparent information about the companies behind their shopping lists. The website includes product search, product and cause details, a shopping list to save products.</a:t>
            </a:r>
            <a:endParaRPr sz="1200">
              <a:solidFill>
                <a:srgbClr val="FFFFFF"/>
              </a:solidFill>
            </a:endParaRPr>
          </a:p>
          <a:p>
            <a:pPr indent="0" lvl="0" marL="0" rtl="0" algn="just">
              <a:lnSpc>
                <a:spcPct val="115000"/>
              </a:lnSpc>
              <a:spcBef>
                <a:spcPts val="0"/>
              </a:spcBef>
              <a:spcAft>
                <a:spcPts val="0"/>
              </a:spcAft>
              <a:buNone/>
            </a:pPr>
            <a:r>
              <a:t/>
            </a:r>
            <a:endParaRPr sz="1200">
              <a:solidFill>
                <a:srgbClr val="FFFFFF"/>
              </a:solidFill>
            </a:endParaRPr>
          </a:p>
          <a:p>
            <a:pPr indent="0" lvl="0" marL="0" rtl="0" algn="just">
              <a:lnSpc>
                <a:spcPct val="115000"/>
              </a:lnSpc>
              <a:spcBef>
                <a:spcPts val="0"/>
              </a:spcBef>
              <a:spcAft>
                <a:spcPts val="0"/>
              </a:spcAft>
              <a:buNone/>
            </a:pPr>
            <a:r>
              <a:rPr lang="en" sz="1200">
                <a:solidFill>
                  <a:srgbClr val="FFFFFF"/>
                </a:solidFill>
              </a:rPr>
              <a:t>With the objectives of (1) identifying usability issues in core features that might stop users from using the app, and (2) exploring possible changes to the site and/or its content to improve user experience and increase user attraction &amp; adoption, market research, a </a:t>
            </a:r>
            <a:r>
              <a:rPr lang="en" sz="1200">
                <a:solidFill>
                  <a:srgbClr val="FFFFFF"/>
                </a:solidFill>
              </a:rPr>
              <a:t>competitive</a:t>
            </a:r>
            <a:r>
              <a:rPr lang="en" sz="1200">
                <a:solidFill>
                  <a:srgbClr val="FFFFFF"/>
                </a:solidFill>
              </a:rPr>
              <a:t> analysis, and a remote usability study with 7 participants was executed. </a:t>
            </a:r>
            <a:endParaRPr sz="1200">
              <a:solidFill>
                <a:srgbClr val="FFFFFF"/>
              </a:solidFill>
            </a:endParaRPr>
          </a:p>
          <a:p>
            <a:pPr indent="0" lvl="0" marL="0" rtl="0" algn="just">
              <a:lnSpc>
                <a:spcPct val="115000"/>
              </a:lnSpc>
              <a:spcBef>
                <a:spcPts val="0"/>
              </a:spcBef>
              <a:spcAft>
                <a:spcPts val="0"/>
              </a:spcAft>
              <a:buNone/>
            </a:pPr>
            <a:r>
              <a:t/>
            </a:r>
            <a:endParaRPr sz="1200">
              <a:solidFill>
                <a:srgbClr val="FFFFFF"/>
              </a:solidFill>
            </a:endParaRPr>
          </a:p>
          <a:p>
            <a:pPr indent="0" lvl="0" marL="0" rtl="0" algn="just">
              <a:lnSpc>
                <a:spcPct val="115000"/>
              </a:lnSpc>
              <a:spcBef>
                <a:spcPts val="0"/>
              </a:spcBef>
              <a:spcAft>
                <a:spcPts val="0"/>
              </a:spcAft>
              <a:buClr>
                <a:schemeClr val="dk1"/>
              </a:buClr>
              <a:buSzPts val="1100"/>
              <a:buFont typeface="Arial"/>
              <a:buNone/>
            </a:pPr>
            <a:r>
              <a:rPr lang="en" sz="1200">
                <a:solidFill>
                  <a:srgbClr val="FFFFFF"/>
                </a:solidFill>
              </a:rPr>
              <a:t>The following is a summary of our findings and recommendations.</a:t>
            </a:r>
            <a:endParaRPr sz="1200">
              <a:solidFill>
                <a:srgbClr val="FFFFFF"/>
              </a:solidFill>
            </a:endParaRPr>
          </a:p>
        </p:txBody>
      </p:sp>
      <p:sp>
        <p:nvSpPr>
          <p:cNvPr id="69" name="Google Shape;69;p15"/>
          <p:cNvSpPr txBox="1"/>
          <p:nvPr/>
        </p:nvSpPr>
        <p:spPr>
          <a:xfrm>
            <a:off x="546450" y="461050"/>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Executive Summary</a:t>
            </a:r>
            <a:endParaRPr sz="2400">
              <a:solidFill>
                <a:srgbClr val="FF99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42"/>
          <p:cNvSpPr txBox="1"/>
          <p:nvPr/>
        </p:nvSpPr>
        <p:spPr>
          <a:xfrm>
            <a:off x="611100" y="1187875"/>
            <a:ext cx="8117700" cy="37539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Char char="●"/>
            </a:pPr>
            <a:r>
              <a:rPr lang="en" sz="1800">
                <a:solidFill>
                  <a:srgbClr val="FFFFFF"/>
                </a:solidFill>
              </a:rPr>
              <a:t>Empower the user interface with beauty and simplicity, elevate shopping experience.</a:t>
            </a:r>
            <a:endParaRPr sz="1800">
              <a:solidFill>
                <a:srgbClr val="FFFFFF"/>
              </a:solidFill>
            </a:endParaRPr>
          </a:p>
          <a:p>
            <a:pPr indent="0" lvl="0" marL="0" rtl="0" algn="l">
              <a:spcBef>
                <a:spcPts val="0"/>
              </a:spcBef>
              <a:spcAft>
                <a:spcPts val="0"/>
              </a:spcAft>
              <a:buNone/>
            </a:pPr>
            <a:r>
              <a:t/>
            </a:r>
            <a:endParaRPr sz="1800">
              <a:solidFill>
                <a:schemeClr val="lt1"/>
              </a:solidFill>
            </a:endParaRPr>
          </a:p>
          <a:p>
            <a:pPr indent="-342900" lvl="0" marL="457200" rtl="0" algn="l">
              <a:spcBef>
                <a:spcPts val="0"/>
              </a:spcBef>
              <a:spcAft>
                <a:spcPts val="0"/>
              </a:spcAft>
              <a:buClr>
                <a:srgbClr val="FFFFFF"/>
              </a:buClr>
              <a:buSzPts val="1800"/>
              <a:buChar char="●"/>
            </a:pPr>
            <a:r>
              <a:rPr lang="en" sz="1800">
                <a:solidFill>
                  <a:schemeClr val="lt1"/>
                </a:solidFill>
              </a:rPr>
              <a:t>Enhance user experience with more clear wayfinding system.</a:t>
            </a:r>
            <a:endParaRPr sz="1800">
              <a:solidFill>
                <a:schemeClr val="lt1"/>
              </a:solidFill>
            </a:endParaRPr>
          </a:p>
          <a:p>
            <a:pPr indent="0" lvl="0" marL="457200" rtl="0" algn="l">
              <a:spcBef>
                <a:spcPts val="0"/>
              </a:spcBef>
              <a:spcAft>
                <a:spcPts val="0"/>
              </a:spcAft>
              <a:buNone/>
            </a:pPr>
            <a:r>
              <a:t/>
            </a:r>
            <a:endParaRPr sz="1800">
              <a:solidFill>
                <a:schemeClr val="lt1"/>
              </a:solidFill>
            </a:endParaRPr>
          </a:p>
          <a:p>
            <a:pPr indent="-342900" lvl="0" marL="457200" rtl="0" algn="l">
              <a:spcBef>
                <a:spcPts val="0"/>
              </a:spcBef>
              <a:spcAft>
                <a:spcPts val="0"/>
              </a:spcAft>
              <a:buClr>
                <a:schemeClr val="lt1"/>
              </a:buClr>
              <a:buSzPts val="1800"/>
              <a:buChar char="●"/>
            </a:pPr>
            <a:r>
              <a:rPr lang="en" sz="1800">
                <a:solidFill>
                  <a:schemeClr val="lt1"/>
                </a:solidFill>
              </a:rPr>
              <a:t>Provide users with more product information in addition to values to help make better purchase decision.</a:t>
            </a:r>
            <a:endParaRPr sz="1800">
              <a:solidFill>
                <a:schemeClr val="lt1"/>
              </a:solidFill>
            </a:endParaRPr>
          </a:p>
          <a:p>
            <a:pPr indent="0" lvl="0" marL="0" rtl="0" algn="l">
              <a:spcBef>
                <a:spcPts val="0"/>
              </a:spcBef>
              <a:spcAft>
                <a:spcPts val="0"/>
              </a:spcAft>
              <a:buNone/>
            </a:pPr>
            <a:r>
              <a:t/>
            </a:r>
            <a:endParaRPr b="1" sz="1800">
              <a:solidFill>
                <a:srgbClr val="FFFFFF"/>
              </a:solidFill>
            </a:endParaRPr>
          </a:p>
          <a:p>
            <a:pPr indent="0" lvl="0" marL="457200" rtl="0" algn="l">
              <a:spcBef>
                <a:spcPts val="0"/>
              </a:spcBef>
              <a:spcAft>
                <a:spcPts val="0"/>
              </a:spcAft>
              <a:buNone/>
            </a:pPr>
            <a:r>
              <a:t/>
            </a:r>
            <a:endParaRPr sz="1800">
              <a:solidFill>
                <a:srgbClr val="FFFFFF"/>
              </a:solidFill>
            </a:endParaRPr>
          </a:p>
          <a:p>
            <a:pPr indent="0" lvl="0" marL="457200" rtl="0" algn="l">
              <a:spcBef>
                <a:spcPts val="0"/>
              </a:spcBef>
              <a:spcAft>
                <a:spcPts val="0"/>
              </a:spcAft>
              <a:buNone/>
            </a:pPr>
            <a:r>
              <a:t/>
            </a:r>
            <a:endParaRPr sz="1800">
              <a:solidFill>
                <a:srgbClr val="FFFFFF"/>
              </a:solidFill>
            </a:endParaRPr>
          </a:p>
        </p:txBody>
      </p:sp>
      <p:sp>
        <p:nvSpPr>
          <p:cNvPr id="281" name="Google Shape;281;p42"/>
          <p:cNvSpPr txBox="1"/>
          <p:nvPr/>
        </p:nvSpPr>
        <p:spPr>
          <a:xfrm>
            <a:off x="1026450" y="451250"/>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Overall Goals</a:t>
            </a:r>
            <a:endParaRPr sz="2400">
              <a:solidFill>
                <a:srgbClr val="FF9900"/>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pic>
        <p:nvPicPr>
          <p:cNvPr id="286" name="Google Shape;286;p43"/>
          <p:cNvPicPr preferRelativeResize="0"/>
          <p:nvPr/>
        </p:nvPicPr>
        <p:blipFill>
          <a:blip r:embed="rId3">
            <a:alphaModFix/>
          </a:blip>
          <a:stretch>
            <a:fillRect/>
          </a:stretch>
        </p:blipFill>
        <p:spPr>
          <a:xfrm>
            <a:off x="0" y="891100"/>
            <a:ext cx="9144004" cy="3361293"/>
          </a:xfrm>
          <a:prstGeom prst="rect">
            <a:avLst/>
          </a:prstGeom>
          <a:noFill/>
          <a:ln>
            <a:noFill/>
          </a:ln>
        </p:spPr>
      </p:pic>
      <p:sp>
        <p:nvSpPr>
          <p:cNvPr id="287" name="Google Shape;287;p43"/>
          <p:cNvSpPr/>
          <p:nvPr/>
        </p:nvSpPr>
        <p:spPr>
          <a:xfrm>
            <a:off x="4572000" y="2304475"/>
            <a:ext cx="2092200" cy="950400"/>
          </a:xfrm>
          <a:prstGeom prst="rect">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3"/>
          <p:cNvSpPr/>
          <p:nvPr/>
        </p:nvSpPr>
        <p:spPr>
          <a:xfrm>
            <a:off x="7436100" y="1893650"/>
            <a:ext cx="996000" cy="950400"/>
          </a:xfrm>
          <a:prstGeom prst="rect">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3"/>
          <p:cNvSpPr/>
          <p:nvPr/>
        </p:nvSpPr>
        <p:spPr>
          <a:xfrm>
            <a:off x="1710550" y="1377925"/>
            <a:ext cx="795900" cy="689100"/>
          </a:xfrm>
          <a:prstGeom prst="rect">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3"/>
          <p:cNvSpPr txBox="1"/>
          <p:nvPr/>
        </p:nvSpPr>
        <p:spPr>
          <a:xfrm>
            <a:off x="470250" y="273525"/>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Possible Improvement Areas</a:t>
            </a:r>
            <a:endParaRPr sz="2400">
              <a:solidFill>
                <a:srgbClr val="FF9900"/>
              </a:solidFill>
            </a:endParaRPr>
          </a:p>
        </p:txBody>
      </p:sp>
      <p:sp>
        <p:nvSpPr>
          <p:cNvPr id="291" name="Google Shape;291;p43"/>
          <p:cNvSpPr/>
          <p:nvPr/>
        </p:nvSpPr>
        <p:spPr>
          <a:xfrm>
            <a:off x="2609700" y="1812950"/>
            <a:ext cx="996000" cy="2199900"/>
          </a:xfrm>
          <a:prstGeom prst="rect">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grpSp>
        <p:nvGrpSpPr>
          <p:cNvPr id="296" name="Google Shape;296;p44"/>
          <p:cNvGrpSpPr/>
          <p:nvPr/>
        </p:nvGrpSpPr>
        <p:grpSpPr>
          <a:xfrm>
            <a:off x="305575" y="1222742"/>
            <a:ext cx="4547311" cy="2698009"/>
            <a:chOff x="0" y="0"/>
            <a:chExt cx="9144000" cy="5425314"/>
          </a:xfrm>
        </p:grpSpPr>
        <p:pic>
          <p:nvPicPr>
            <p:cNvPr id="297" name="Google Shape;297;p44"/>
            <p:cNvPicPr preferRelativeResize="0"/>
            <p:nvPr/>
          </p:nvPicPr>
          <p:blipFill rotWithShape="1">
            <a:blip r:embed="rId3">
              <a:alphaModFix/>
            </a:blip>
            <a:srcRect b="12935" l="0" r="4752" t="15163"/>
            <a:stretch/>
          </p:blipFill>
          <p:spPr>
            <a:xfrm>
              <a:off x="0" y="0"/>
              <a:ext cx="9144000" cy="4314222"/>
            </a:xfrm>
            <a:prstGeom prst="rect">
              <a:avLst/>
            </a:prstGeom>
            <a:noFill/>
            <a:ln>
              <a:noFill/>
            </a:ln>
          </p:spPr>
        </p:pic>
        <p:pic>
          <p:nvPicPr>
            <p:cNvPr id="298" name="Google Shape;298;p44"/>
            <p:cNvPicPr preferRelativeResize="0"/>
            <p:nvPr/>
          </p:nvPicPr>
          <p:blipFill rotWithShape="1">
            <a:blip r:embed="rId4">
              <a:alphaModFix/>
            </a:blip>
            <a:srcRect b="0" l="22526" r="538" t="34447"/>
            <a:stretch/>
          </p:blipFill>
          <p:spPr>
            <a:xfrm>
              <a:off x="2043133" y="2571754"/>
              <a:ext cx="7100842" cy="2853560"/>
            </a:xfrm>
            <a:prstGeom prst="rect">
              <a:avLst/>
            </a:prstGeom>
            <a:noFill/>
            <a:ln>
              <a:noFill/>
            </a:ln>
          </p:spPr>
        </p:pic>
        <p:pic>
          <p:nvPicPr>
            <p:cNvPr id="299" name="Google Shape;299;p44"/>
            <p:cNvPicPr preferRelativeResize="0"/>
            <p:nvPr/>
          </p:nvPicPr>
          <p:blipFill rotWithShape="1">
            <a:blip r:embed="rId3">
              <a:alphaModFix/>
            </a:blip>
            <a:srcRect b="12935" l="0" r="78717" t="76138"/>
            <a:stretch/>
          </p:blipFill>
          <p:spPr>
            <a:xfrm>
              <a:off x="0" y="4314209"/>
              <a:ext cx="2043130" cy="1111100"/>
            </a:xfrm>
            <a:prstGeom prst="rect">
              <a:avLst/>
            </a:prstGeom>
            <a:noFill/>
            <a:ln>
              <a:noFill/>
            </a:ln>
          </p:spPr>
        </p:pic>
      </p:grpSp>
      <p:sp>
        <p:nvSpPr>
          <p:cNvPr id="300" name="Google Shape;300;p44"/>
          <p:cNvSpPr txBox="1"/>
          <p:nvPr/>
        </p:nvSpPr>
        <p:spPr>
          <a:xfrm>
            <a:off x="5418500" y="1838225"/>
            <a:ext cx="3075900" cy="113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rgbClr val="FFFFFF"/>
                </a:solidFill>
              </a:rPr>
              <a:t>Highlight the key functions and show users how to interact with the site when users first </a:t>
            </a:r>
            <a:r>
              <a:rPr lang="en">
                <a:solidFill>
                  <a:srgbClr val="FFFFFF"/>
                </a:solidFill>
              </a:rPr>
              <a:t>login</a:t>
            </a:r>
            <a:r>
              <a:rPr lang="en">
                <a:solidFill>
                  <a:srgbClr val="FFFFFF"/>
                </a:solidFill>
              </a:rPr>
              <a:t>.</a:t>
            </a:r>
            <a:endParaRPr>
              <a:solidFill>
                <a:srgbClr val="FFFFFF"/>
              </a:solidFill>
            </a:endParaRPr>
          </a:p>
        </p:txBody>
      </p:sp>
      <p:sp>
        <p:nvSpPr>
          <p:cNvPr id="301" name="Google Shape;301;p44"/>
          <p:cNvSpPr txBox="1"/>
          <p:nvPr/>
        </p:nvSpPr>
        <p:spPr>
          <a:xfrm>
            <a:off x="5418500" y="456850"/>
            <a:ext cx="4479600" cy="107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More Intuitive UI</a:t>
            </a:r>
            <a:endParaRPr b="1" sz="2400">
              <a:solidFill>
                <a:srgbClr val="FF9900"/>
              </a:solidFill>
            </a:endParaRPr>
          </a:p>
          <a:p>
            <a:pPr indent="0" lvl="0" marL="0" rtl="0" algn="l">
              <a:lnSpc>
                <a:spcPct val="115000"/>
              </a:lnSpc>
              <a:spcBef>
                <a:spcPts val="0"/>
              </a:spcBef>
              <a:spcAft>
                <a:spcPts val="0"/>
              </a:spcAft>
              <a:buNone/>
            </a:pPr>
            <a:r>
              <a:rPr b="1" lang="en" sz="2400">
                <a:solidFill>
                  <a:srgbClr val="FF9900"/>
                </a:solidFill>
              </a:rPr>
              <a:t>+ Interactive </a:t>
            </a:r>
            <a:r>
              <a:rPr b="1" lang="en" sz="2400">
                <a:solidFill>
                  <a:srgbClr val="FF9900"/>
                </a:solidFill>
              </a:rPr>
              <a:t>Tutorials </a:t>
            </a:r>
            <a:endParaRPr b="1" sz="2400">
              <a:solidFill>
                <a:srgbClr val="FF9900"/>
              </a:solidFill>
            </a:endParaRPr>
          </a:p>
        </p:txBody>
      </p:sp>
      <p:sp>
        <p:nvSpPr>
          <p:cNvPr id="302" name="Google Shape;302;p44"/>
          <p:cNvSpPr/>
          <p:nvPr/>
        </p:nvSpPr>
        <p:spPr>
          <a:xfrm>
            <a:off x="2047225" y="1487025"/>
            <a:ext cx="2373000" cy="193500"/>
          </a:xfrm>
          <a:prstGeom prst="rect">
            <a:avLst/>
          </a:prstGeom>
          <a:solidFill>
            <a:srgbClr val="FF9900">
              <a:alpha val="48460"/>
            </a:srgbClr>
          </a:solidFill>
          <a:ln cap="flat" cmpd="sng" w="1905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4"/>
          <p:cNvSpPr/>
          <p:nvPr/>
        </p:nvSpPr>
        <p:spPr>
          <a:xfrm>
            <a:off x="1537600" y="1914425"/>
            <a:ext cx="3269700" cy="486900"/>
          </a:xfrm>
          <a:prstGeom prst="rect">
            <a:avLst/>
          </a:prstGeom>
          <a:solidFill>
            <a:srgbClr val="FF9900">
              <a:alpha val="48460"/>
            </a:srgbClr>
          </a:solidFill>
          <a:ln cap="flat" cmpd="sng" w="1905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4"/>
          <p:cNvSpPr/>
          <p:nvPr/>
        </p:nvSpPr>
        <p:spPr>
          <a:xfrm>
            <a:off x="2341850" y="2871450"/>
            <a:ext cx="774900" cy="398100"/>
          </a:xfrm>
          <a:prstGeom prst="rect">
            <a:avLst/>
          </a:prstGeom>
          <a:solidFill>
            <a:srgbClr val="FF9900">
              <a:alpha val="48460"/>
            </a:srgbClr>
          </a:solidFill>
          <a:ln cap="flat" cmpd="sng" w="1905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4"/>
          <p:cNvSpPr/>
          <p:nvPr/>
        </p:nvSpPr>
        <p:spPr>
          <a:xfrm flipH="1">
            <a:off x="4853000" y="2023875"/>
            <a:ext cx="565500" cy="346200"/>
          </a:xfrm>
          <a:prstGeom prst="rightArrow">
            <a:avLst>
              <a:gd fmla="val 50000" name="adj1"/>
              <a:gd fmla="val 50000" name="adj2"/>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pic>
        <p:nvPicPr>
          <p:cNvPr id="310" name="Google Shape;310;p45"/>
          <p:cNvPicPr preferRelativeResize="0"/>
          <p:nvPr/>
        </p:nvPicPr>
        <p:blipFill rotWithShape="1">
          <a:blip r:embed="rId3">
            <a:alphaModFix/>
          </a:blip>
          <a:srcRect b="22547" l="0" r="79307" t="15166"/>
          <a:stretch/>
        </p:blipFill>
        <p:spPr>
          <a:xfrm>
            <a:off x="1049075" y="471875"/>
            <a:ext cx="2232396" cy="4199751"/>
          </a:xfrm>
          <a:prstGeom prst="rect">
            <a:avLst/>
          </a:prstGeom>
          <a:noFill/>
          <a:ln>
            <a:noFill/>
          </a:ln>
        </p:spPr>
      </p:pic>
      <p:sp>
        <p:nvSpPr>
          <p:cNvPr id="311" name="Google Shape;311;p45"/>
          <p:cNvSpPr txBox="1"/>
          <p:nvPr/>
        </p:nvSpPr>
        <p:spPr>
          <a:xfrm>
            <a:off x="4094400" y="3636250"/>
            <a:ext cx="22323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Simplify the categories</a:t>
            </a:r>
            <a:endParaRPr>
              <a:solidFill>
                <a:srgbClr val="FFFFFF"/>
              </a:solidFill>
            </a:endParaRPr>
          </a:p>
        </p:txBody>
      </p:sp>
      <p:sp>
        <p:nvSpPr>
          <p:cNvPr id="312" name="Google Shape;312;p45"/>
          <p:cNvSpPr/>
          <p:nvPr/>
        </p:nvSpPr>
        <p:spPr>
          <a:xfrm flipH="1">
            <a:off x="2953725" y="3706600"/>
            <a:ext cx="987900" cy="346200"/>
          </a:xfrm>
          <a:prstGeom prst="rightArrow">
            <a:avLst>
              <a:gd fmla="val 50000" name="adj1"/>
              <a:gd fmla="val 50000" name="adj2"/>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5"/>
          <p:cNvSpPr txBox="1"/>
          <p:nvPr/>
        </p:nvSpPr>
        <p:spPr>
          <a:xfrm>
            <a:off x="4226825" y="471875"/>
            <a:ext cx="44796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Navigation &amp; Search</a:t>
            </a:r>
            <a:endParaRPr sz="2400">
              <a:solidFill>
                <a:srgbClr val="FF9900"/>
              </a:solidFill>
            </a:endParaRPr>
          </a:p>
        </p:txBody>
      </p:sp>
      <p:pic>
        <p:nvPicPr>
          <p:cNvPr id="314" name="Google Shape;314;p45"/>
          <p:cNvPicPr preferRelativeResize="0"/>
          <p:nvPr/>
        </p:nvPicPr>
        <p:blipFill rotWithShape="1">
          <a:blip r:embed="rId3">
            <a:alphaModFix/>
          </a:blip>
          <a:srcRect b="69174" l="36138" r="15071" t="17884"/>
          <a:stretch/>
        </p:blipFill>
        <p:spPr>
          <a:xfrm>
            <a:off x="3616600" y="1286700"/>
            <a:ext cx="5263848" cy="872577"/>
          </a:xfrm>
          <a:prstGeom prst="rect">
            <a:avLst/>
          </a:prstGeom>
          <a:noFill/>
          <a:ln>
            <a:noFill/>
          </a:ln>
        </p:spPr>
      </p:pic>
      <p:sp>
        <p:nvSpPr>
          <p:cNvPr id="315" name="Google Shape;315;p45"/>
          <p:cNvSpPr txBox="1"/>
          <p:nvPr/>
        </p:nvSpPr>
        <p:spPr>
          <a:xfrm>
            <a:off x="4094400" y="2710150"/>
            <a:ext cx="50496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Add brands &amp;</a:t>
            </a:r>
            <a:r>
              <a:rPr lang="en">
                <a:solidFill>
                  <a:srgbClr val="FFFFFF"/>
                </a:solidFill>
              </a:rPr>
              <a:t> categories in search bar</a:t>
            </a:r>
            <a:endParaRPr>
              <a:solidFill>
                <a:srgbClr val="FFFFFF"/>
              </a:solidFill>
            </a:endParaRPr>
          </a:p>
          <a:p>
            <a:pPr indent="0" lvl="0" marL="0" rtl="0" algn="l">
              <a:spcBef>
                <a:spcPts val="0"/>
              </a:spcBef>
              <a:spcAft>
                <a:spcPts val="0"/>
              </a:spcAft>
              <a:buNone/>
            </a:pPr>
            <a:r>
              <a:rPr lang="en">
                <a:solidFill>
                  <a:srgbClr val="FFFFFF"/>
                </a:solidFill>
              </a:rPr>
              <a:t>Add auto-complete + recommendation for search function</a:t>
            </a:r>
            <a:endParaRPr>
              <a:solidFill>
                <a:srgbClr val="FFFFFF"/>
              </a:solidFill>
            </a:endParaRPr>
          </a:p>
        </p:txBody>
      </p:sp>
      <p:sp>
        <p:nvSpPr>
          <p:cNvPr id="316" name="Google Shape;316;p45"/>
          <p:cNvSpPr/>
          <p:nvPr/>
        </p:nvSpPr>
        <p:spPr>
          <a:xfrm flipH="1" rot="5400000">
            <a:off x="4504350" y="2198350"/>
            <a:ext cx="677400" cy="346200"/>
          </a:xfrm>
          <a:prstGeom prst="rightArrow">
            <a:avLst>
              <a:gd fmla="val 50000" name="adj1"/>
              <a:gd fmla="val 50000" name="adj2"/>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pic>
        <p:nvPicPr>
          <p:cNvPr id="321" name="Google Shape;321;p46"/>
          <p:cNvPicPr preferRelativeResize="0"/>
          <p:nvPr/>
        </p:nvPicPr>
        <p:blipFill rotWithShape="1">
          <a:blip r:embed="rId3">
            <a:alphaModFix/>
          </a:blip>
          <a:srcRect b="0" l="27411" r="6694" t="0"/>
          <a:stretch/>
        </p:blipFill>
        <p:spPr>
          <a:xfrm>
            <a:off x="315725" y="822438"/>
            <a:ext cx="4686322" cy="3498626"/>
          </a:xfrm>
          <a:prstGeom prst="rect">
            <a:avLst/>
          </a:prstGeom>
          <a:noFill/>
          <a:ln>
            <a:noFill/>
          </a:ln>
        </p:spPr>
      </p:pic>
      <p:sp>
        <p:nvSpPr>
          <p:cNvPr id="322" name="Google Shape;322;p46"/>
          <p:cNvSpPr txBox="1"/>
          <p:nvPr/>
        </p:nvSpPr>
        <p:spPr>
          <a:xfrm>
            <a:off x="5194425" y="3078475"/>
            <a:ext cx="3075900" cy="124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Add categories to the list</a:t>
            </a:r>
            <a:endParaRPr>
              <a:solidFill>
                <a:srgbClr val="FFFFFF"/>
              </a:solidFill>
            </a:endParaRPr>
          </a:p>
        </p:txBody>
      </p:sp>
      <p:sp>
        <p:nvSpPr>
          <p:cNvPr id="323" name="Google Shape;323;p46"/>
          <p:cNvSpPr/>
          <p:nvPr/>
        </p:nvSpPr>
        <p:spPr>
          <a:xfrm flipH="1">
            <a:off x="4165750" y="3116650"/>
            <a:ext cx="987900" cy="346200"/>
          </a:xfrm>
          <a:prstGeom prst="rightArrow">
            <a:avLst>
              <a:gd fmla="val 50000" name="adj1"/>
              <a:gd fmla="val 50000" name="adj2"/>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6"/>
          <p:cNvSpPr/>
          <p:nvPr/>
        </p:nvSpPr>
        <p:spPr>
          <a:xfrm flipH="1">
            <a:off x="4154250" y="1426675"/>
            <a:ext cx="987900" cy="346200"/>
          </a:xfrm>
          <a:prstGeom prst="rightArrow">
            <a:avLst>
              <a:gd fmla="val 50000" name="adj1"/>
              <a:gd fmla="val 50000" name="adj2"/>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6"/>
          <p:cNvSpPr txBox="1"/>
          <p:nvPr/>
        </p:nvSpPr>
        <p:spPr>
          <a:xfrm>
            <a:off x="5194425" y="1314550"/>
            <a:ext cx="3075900" cy="113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rgbClr val="FFFFFF"/>
                </a:solidFill>
              </a:rPr>
              <a:t>Change “shopping list” to “my favorites” -- People wanted to just save the products  </a:t>
            </a:r>
            <a:endParaRPr>
              <a:solidFill>
                <a:srgbClr val="FFFFFF"/>
              </a:solidFill>
            </a:endParaRPr>
          </a:p>
        </p:txBody>
      </p:sp>
      <p:sp>
        <p:nvSpPr>
          <p:cNvPr id="326" name="Google Shape;326;p46"/>
          <p:cNvSpPr txBox="1"/>
          <p:nvPr/>
        </p:nvSpPr>
        <p:spPr>
          <a:xfrm>
            <a:off x="5194425" y="456850"/>
            <a:ext cx="44796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Shopping list page</a:t>
            </a:r>
            <a:endParaRPr sz="2400">
              <a:solidFill>
                <a:srgbClr val="FF9900"/>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grpSp>
        <p:nvGrpSpPr>
          <p:cNvPr id="331" name="Google Shape;331;p47"/>
          <p:cNvGrpSpPr/>
          <p:nvPr/>
        </p:nvGrpSpPr>
        <p:grpSpPr>
          <a:xfrm>
            <a:off x="475150" y="622113"/>
            <a:ext cx="4276350" cy="3899274"/>
            <a:chOff x="475150" y="270275"/>
            <a:chExt cx="4276350" cy="3899274"/>
          </a:xfrm>
        </p:grpSpPr>
        <p:pic>
          <p:nvPicPr>
            <p:cNvPr id="332" name="Google Shape;332;p47"/>
            <p:cNvPicPr preferRelativeResize="0"/>
            <p:nvPr/>
          </p:nvPicPr>
          <p:blipFill rotWithShape="1">
            <a:blip r:embed="rId3">
              <a:alphaModFix/>
            </a:blip>
            <a:srcRect b="0" l="27409" r="0" t="0"/>
            <a:stretch/>
          </p:blipFill>
          <p:spPr>
            <a:xfrm>
              <a:off x="475150" y="270275"/>
              <a:ext cx="4276349" cy="2772300"/>
            </a:xfrm>
            <a:prstGeom prst="rect">
              <a:avLst/>
            </a:prstGeom>
            <a:noFill/>
            <a:ln>
              <a:noFill/>
            </a:ln>
          </p:spPr>
        </p:pic>
        <p:pic>
          <p:nvPicPr>
            <p:cNvPr id="333" name="Google Shape;333;p47"/>
            <p:cNvPicPr preferRelativeResize="0"/>
            <p:nvPr/>
          </p:nvPicPr>
          <p:blipFill rotWithShape="1">
            <a:blip r:embed="rId4">
              <a:alphaModFix/>
            </a:blip>
            <a:srcRect b="0" l="3185" r="0" t="0"/>
            <a:stretch/>
          </p:blipFill>
          <p:spPr>
            <a:xfrm>
              <a:off x="475150" y="2016650"/>
              <a:ext cx="4276350" cy="2152899"/>
            </a:xfrm>
            <a:prstGeom prst="rect">
              <a:avLst/>
            </a:prstGeom>
            <a:noFill/>
            <a:ln>
              <a:noFill/>
            </a:ln>
          </p:spPr>
        </p:pic>
      </p:grpSp>
      <p:sp>
        <p:nvSpPr>
          <p:cNvPr id="334" name="Google Shape;334;p47"/>
          <p:cNvSpPr txBox="1"/>
          <p:nvPr/>
        </p:nvSpPr>
        <p:spPr>
          <a:xfrm>
            <a:off x="5194425" y="2709625"/>
            <a:ext cx="3075900" cy="96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Add a short summary for the highlights section in addition to the scores to provide users with more qualitative information.</a:t>
            </a:r>
            <a:endParaRPr>
              <a:solidFill>
                <a:srgbClr val="FFFFFF"/>
              </a:solidFill>
            </a:endParaRPr>
          </a:p>
        </p:txBody>
      </p:sp>
      <p:sp>
        <p:nvSpPr>
          <p:cNvPr id="335" name="Google Shape;335;p47"/>
          <p:cNvSpPr/>
          <p:nvPr/>
        </p:nvSpPr>
        <p:spPr>
          <a:xfrm flipH="1">
            <a:off x="4165750" y="3116650"/>
            <a:ext cx="987900" cy="346200"/>
          </a:xfrm>
          <a:prstGeom prst="rightArrow">
            <a:avLst>
              <a:gd fmla="val 50000" name="adj1"/>
              <a:gd fmla="val 50000" name="adj2"/>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7"/>
          <p:cNvSpPr/>
          <p:nvPr/>
        </p:nvSpPr>
        <p:spPr>
          <a:xfrm>
            <a:off x="1741650" y="2811100"/>
            <a:ext cx="2892600" cy="1425900"/>
          </a:xfrm>
          <a:prstGeom prst="rect">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7"/>
          <p:cNvSpPr/>
          <p:nvPr/>
        </p:nvSpPr>
        <p:spPr>
          <a:xfrm>
            <a:off x="1679400" y="1262575"/>
            <a:ext cx="3005700" cy="968100"/>
          </a:xfrm>
          <a:prstGeom prst="rect">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7"/>
          <p:cNvSpPr/>
          <p:nvPr/>
        </p:nvSpPr>
        <p:spPr>
          <a:xfrm flipH="1">
            <a:off x="4154250" y="1731475"/>
            <a:ext cx="987900" cy="346200"/>
          </a:xfrm>
          <a:prstGeom prst="rightArrow">
            <a:avLst>
              <a:gd fmla="val 50000" name="adj1"/>
              <a:gd fmla="val 50000" name="adj2"/>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7"/>
          <p:cNvSpPr txBox="1"/>
          <p:nvPr/>
        </p:nvSpPr>
        <p:spPr>
          <a:xfrm>
            <a:off x="5194425" y="1619350"/>
            <a:ext cx="3075900" cy="113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Add a short brief for what each grade (A, B+, B, etc.) stands for </a:t>
            </a:r>
            <a:endParaRPr>
              <a:solidFill>
                <a:srgbClr val="FFFFFF"/>
              </a:solidFill>
            </a:endParaRPr>
          </a:p>
        </p:txBody>
      </p:sp>
      <p:sp>
        <p:nvSpPr>
          <p:cNvPr id="340" name="Google Shape;340;p47"/>
          <p:cNvSpPr txBox="1"/>
          <p:nvPr/>
        </p:nvSpPr>
        <p:spPr>
          <a:xfrm>
            <a:off x="5194425" y="456850"/>
            <a:ext cx="44796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Product page</a:t>
            </a:r>
            <a:endParaRPr sz="2400">
              <a:solidFill>
                <a:srgbClr val="FF9900"/>
              </a:solidFill>
            </a:endParaRPr>
          </a:p>
        </p:txBody>
      </p:sp>
      <p:sp>
        <p:nvSpPr>
          <p:cNvPr id="341" name="Google Shape;341;p47"/>
          <p:cNvSpPr txBox="1"/>
          <p:nvPr/>
        </p:nvSpPr>
        <p:spPr>
          <a:xfrm>
            <a:off x="5194425" y="4089525"/>
            <a:ext cx="3075900" cy="81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Add products comparison  information(price etc.) among different brands.</a:t>
            </a:r>
            <a:endParaRPr>
              <a:solidFill>
                <a:srgbClr val="FFFFFF"/>
              </a:solidFill>
            </a:endParaRPr>
          </a:p>
        </p:txBody>
      </p:sp>
      <p:sp>
        <p:nvSpPr>
          <p:cNvPr id="342" name="Google Shape;342;p47"/>
          <p:cNvSpPr/>
          <p:nvPr/>
        </p:nvSpPr>
        <p:spPr>
          <a:xfrm flipH="1">
            <a:off x="4165750" y="4237000"/>
            <a:ext cx="987900" cy="346200"/>
          </a:xfrm>
          <a:prstGeom prst="rightArrow">
            <a:avLst>
              <a:gd fmla="val 50000" name="adj1"/>
              <a:gd fmla="val 50000" name="adj2"/>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Google Shape;347;p48"/>
          <p:cNvSpPr txBox="1"/>
          <p:nvPr>
            <p:ph idx="1" type="subTitle"/>
          </p:nvPr>
        </p:nvSpPr>
        <p:spPr>
          <a:xfrm>
            <a:off x="311700" y="217545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FFFFFF"/>
                </a:solidFill>
              </a:rPr>
              <a:t>Reflection &amp; Learnings</a:t>
            </a:r>
            <a:endParaRPr b="1" sz="36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Google Shape;352;p49"/>
          <p:cNvSpPr txBox="1"/>
          <p:nvPr/>
        </p:nvSpPr>
        <p:spPr>
          <a:xfrm>
            <a:off x="611100" y="1187875"/>
            <a:ext cx="8117700" cy="37539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Char char="●"/>
            </a:pPr>
            <a:r>
              <a:rPr lang="en" sz="1800">
                <a:solidFill>
                  <a:srgbClr val="FFFFFF"/>
                </a:solidFill>
              </a:rPr>
              <a:t>Narrow research questions early </a:t>
            </a:r>
            <a:endParaRPr sz="1800">
              <a:solidFill>
                <a:srgbClr val="FFFFFF"/>
              </a:solidFill>
            </a:endParaRPr>
          </a:p>
          <a:p>
            <a:pPr indent="0" lvl="0" marL="0" rtl="0" algn="l">
              <a:spcBef>
                <a:spcPts val="0"/>
              </a:spcBef>
              <a:spcAft>
                <a:spcPts val="0"/>
              </a:spcAft>
              <a:buNone/>
            </a:pPr>
            <a:r>
              <a:t/>
            </a:r>
            <a:endParaRPr sz="1800">
              <a:solidFill>
                <a:schemeClr val="lt1"/>
              </a:solidFill>
            </a:endParaRPr>
          </a:p>
          <a:p>
            <a:pPr indent="-342900" lvl="0" marL="457200" rtl="0" algn="l">
              <a:spcBef>
                <a:spcPts val="0"/>
              </a:spcBef>
              <a:spcAft>
                <a:spcPts val="0"/>
              </a:spcAft>
              <a:buClr>
                <a:srgbClr val="FFFFFF"/>
              </a:buClr>
              <a:buSzPts val="1800"/>
              <a:buChar char="●"/>
            </a:pPr>
            <a:r>
              <a:rPr lang="en" sz="1800">
                <a:solidFill>
                  <a:schemeClr val="lt1"/>
                </a:solidFill>
              </a:rPr>
              <a:t>When doing a pilot, include session sign-up materials and instructions</a:t>
            </a:r>
            <a:endParaRPr sz="1800">
              <a:solidFill>
                <a:schemeClr val="lt1"/>
              </a:solidFill>
            </a:endParaRPr>
          </a:p>
          <a:p>
            <a:pPr indent="0" lvl="0" marL="457200" rtl="0" algn="l">
              <a:spcBef>
                <a:spcPts val="0"/>
              </a:spcBef>
              <a:spcAft>
                <a:spcPts val="0"/>
              </a:spcAft>
              <a:buNone/>
            </a:pPr>
            <a:r>
              <a:t/>
            </a:r>
            <a:endParaRPr sz="1800">
              <a:solidFill>
                <a:schemeClr val="lt1"/>
              </a:solidFill>
            </a:endParaRPr>
          </a:p>
          <a:p>
            <a:pPr indent="-342900" lvl="0" marL="457200" rtl="0" algn="l">
              <a:spcBef>
                <a:spcPts val="0"/>
              </a:spcBef>
              <a:spcAft>
                <a:spcPts val="0"/>
              </a:spcAft>
              <a:buClr>
                <a:schemeClr val="lt1"/>
              </a:buClr>
              <a:buSzPts val="1800"/>
              <a:buChar char="●"/>
            </a:pPr>
            <a:r>
              <a:rPr lang="en" sz="1800">
                <a:solidFill>
                  <a:schemeClr val="lt1"/>
                </a:solidFill>
              </a:rPr>
              <a:t>Build in time for technical difficulties</a:t>
            </a:r>
            <a:endParaRPr sz="1800">
              <a:solidFill>
                <a:schemeClr val="lt1"/>
              </a:solidFill>
            </a:endParaRPr>
          </a:p>
          <a:p>
            <a:pPr indent="0" lvl="0" marL="0" rtl="0" algn="l">
              <a:spcBef>
                <a:spcPts val="0"/>
              </a:spcBef>
              <a:spcAft>
                <a:spcPts val="0"/>
              </a:spcAft>
              <a:buNone/>
            </a:pPr>
            <a:r>
              <a:t/>
            </a:r>
            <a:endParaRPr b="1" sz="1800">
              <a:solidFill>
                <a:srgbClr val="FFFFFF"/>
              </a:solidFill>
            </a:endParaRPr>
          </a:p>
          <a:p>
            <a:pPr indent="-342900" lvl="0" marL="457200" rtl="0" algn="l">
              <a:spcBef>
                <a:spcPts val="0"/>
              </a:spcBef>
              <a:spcAft>
                <a:spcPts val="0"/>
              </a:spcAft>
              <a:buClr>
                <a:srgbClr val="FFFFFF"/>
              </a:buClr>
              <a:buSzPts val="1800"/>
              <a:buChar char="●"/>
            </a:pPr>
            <a:r>
              <a:rPr lang="en" sz="1800">
                <a:solidFill>
                  <a:srgbClr val="FFFFFF"/>
                </a:solidFill>
              </a:rPr>
              <a:t>If sharing participant scheduling responsibilities, make sure all project team members have access to schedule and participant contact info</a:t>
            </a:r>
            <a:endParaRPr sz="1800">
              <a:solidFill>
                <a:srgbClr val="FFFFFF"/>
              </a:solidFill>
            </a:endParaRPr>
          </a:p>
          <a:p>
            <a:pPr indent="0" lvl="0" marL="457200" rtl="0" algn="l">
              <a:spcBef>
                <a:spcPts val="0"/>
              </a:spcBef>
              <a:spcAft>
                <a:spcPts val="0"/>
              </a:spcAft>
              <a:buNone/>
            </a:pPr>
            <a:r>
              <a:t/>
            </a:r>
            <a:endParaRPr sz="1800">
              <a:solidFill>
                <a:srgbClr val="FFFFFF"/>
              </a:solidFill>
            </a:endParaRPr>
          </a:p>
        </p:txBody>
      </p:sp>
      <p:sp>
        <p:nvSpPr>
          <p:cNvPr id="353" name="Google Shape;353;p49"/>
          <p:cNvSpPr txBox="1"/>
          <p:nvPr/>
        </p:nvSpPr>
        <p:spPr>
          <a:xfrm>
            <a:off x="1026450" y="451250"/>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What We Learned </a:t>
            </a:r>
            <a:endParaRPr sz="2400">
              <a:solidFill>
                <a:srgbClr val="FF9900"/>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50"/>
          <p:cNvSpPr txBox="1"/>
          <p:nvPr/>
        </p:nvSpPr>
        <p:spPr>
          <a:xfrm>
            <a:off x="1026450" y="451250"/>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Recommendations &amp; Next Steps</a:t>
            </a:r>
            <a:endParaRPr sz="2400">
              <a:solidFill>
                <a:srgbClr val="FF9900"/>
              </a:solidFill>
            </a:endParaRPr>
          </a:p>
        </p:txBody>
      </p:sp>
      <p:sp>
        <p:nvSpPr>
          <p:cNvPr id="359" name="Google Shape;359;p50"/>
          <p:cNvSpPr txBox="1"/>
          <p:nvPr/>
        </p:nvSpPr>
        <p:spPr>
          <a:xfrm>
            <a:off x="574325" y="938150"/>
            <a:ext cx="8117700" cy="375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rPr>
              <a:t>What worked?</a:t>
            </a:r>
            <a:endParaRPr b="1">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Participants, researchers, and stakeholders liked remote study format</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Uncovered a huge amount of feedback, several participants were very insightful</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rPr b="1" lang="en">
                <a:solidFill>
                  <a:srgbClr val="FFFFFF"/>
                </a:solidFill>
              </a:rPr>
              <a:t>What could be improved?</a:t>
            </a:r>
            <a:endParaRPr b="1">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Large amount of unfocused data = difficult to </a:t>
            </a:r>
            <a:r>
              <a:rPr lang="en">
                <a:solidFill>
                  <a:srgbClr val="FFFFFF"/>
                </a:solidFill>
              </a:rPr>
              <a:t>disentangle</a:t>
            </a:r>
            <a:r>
              <a:rPr lang="en">
                <a:solidFill>
                  <a:srgbClr val="FFFFFF"/>
                </a:solidFill>
              </a:rPr>
              <a:t> themes</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Build in time for technical difficulties</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Perform competitive analysis earlier in the process to help inform usability study questions</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rPr b="1" lang="en">
                <a:solidFill>
                  <a:srgbClr val="FFFFFF"/>
                </a:solidFill>
              </a:rPr>
              <a:t>Possible Changes to Test Plan</a:t>
            </a:r>
            <a:endParaRPr b="1">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Consider removing USE scores or modify to reflect the site’s purpose</a:t>
            </a:r>
            <a:endParaRPr>
              <a:solidFill>
                <a:srgbClr val="FFFFFF"/>
              </a:solidFill>
            </a:endParaRPr>
          </a:p>
          <a:p>
            <a:pPr indent="-317500" lvl="0" marL="457200" rtl="0" algn="l">
              <a:spcBef>
                <a:spcPts val="0"/>
              </a:spcBef>
              <a:spcAft>
                <a:spcPts val="0"/>
              </a:spcAft>
              <a:buClr>
                <a:srgbClr val="FFFFFF"/>
              </a:buClr>
              <a:buSzPts val="1400"/>
              <a:buChar char="●"/>
            </a:pPr>
            <a:r>
              <a:rPr lang="en">
                <a:solidFill>
                  <a:schemeClr val="lt1"/>
                </a:solidFill>
              </a:rPr>
              <a:t>Consider more focused sessions on each section of the site</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Consider pre-structured tasks such as “imagine you are trying to locate snacks for a party…”</a:t>
            </a:r>
            <a:endParaRPr>
              <a:solidFill>
                <a:schemeClr val="lt1"/>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rPr b="1" lang="en">
                <a:solidFill>
                  <a:srgbClr val="FFFFFF"/>
                </a:solidFill>
              </a:rPr>
              <a:t>Additional Areas to Explore</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Test mobile version of site with people shopping in the store</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Exploratory study to focus on user needs for purchasing/shopping list functionalities in-depth</a:t>
            </a:r>
            <a:endParaRPr>
              <a:solidFill>
                <a:srgbClr val="FFFFFF"/>
              </a:solidFill>
            </a:endParaRPr>
          </a:p>
          <a:p>
            <a:pPr indent="-317500" lvl="0" marL="457200" rtl="0" algn="l">
              <a:spcBef>
                <a:spcPts val="0"/>
              </a:spcBef>
              <a:spcAft>
                <a:spcPts val="0"/>
              </a:spcAft>
              <a:buClr>
                <a:srgbClr val="FFFFFF"/>
              </a:buClr>
              <a:buSzPts val="1400"/>
              <a:buChar char="●"/>
            </a:pPr>
            <a:r>
              <a:rPr lang="en">
                <a:solidFill>
                  <a:srgbClr val="FFFFFF"/>
                </a:solidFill>
              </a:rPr>
              <a:t>Repeat study with only online shoppers, other user segments</a:t>
            </a:r>
            <a:endParaRPr>
              <a:solidFill>
                <a:srgbClr val="FFFFFF"/>
              </a:solidFill>
            </a:endParaRPr>
          </a:p>
          <a:p>
            <a:pPr indent="-317500" lvl="0" marL="457200" rtl="0" algn="l">
              <a:spcBef>
                <a:spcPts val="0"/>
              </a:spcBef>
              <a:spcAft>
                <a:spcPts val="0"/>
              </a:spcAft>
              <a:buClr>
                <a:srgbClr val="FFFFFF"/>
              </a:buClr>
              <a:buSzPts val="1400"/>
              <a:buChar char="●"/>
            </a:pPr>
            <a:r>
              <a:rPr lang="en">
                <a:solidFill>
                  <a:schemeClr val="lt1"/>
                </a:solidFill>
              </a:rPr>
              <a:t>Make suggested changes to site, re-test &amp; compare results</a:t>
            </a:r>
            <a:endParaRPr>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Google Shape;364;p51"/>
          <p:cNvSpPr txBox="1"/>
          <p:nvPr>
            <p:ph idx="1" type="subTitle"/>
          </p:nvPr>
        </p:nvSpPr>
        <p:spPr>
          <a:xfrm>
            <a:off x="311700" y="217545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FFFFFF"/>
                </a:solidFill>
              </a:rPr>
              <a:t>Appendix</a:t>
            </a:r>
            <a:endParaRPr b="1" sz="36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nvSpPr>
        <p:spPr>
          <a:xfrm>
            <a:off x="481125" y="812450"/>
            <a:ext cx="7311600" cy="4285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000"/>
              </a:spcBef>
              <a:spcAft>
                <a:spcPts val="0"/>
              </a:spcAft>
              <a:buNone/>
            </a:pPr>
            <a:r>
              <a:rPr b="1" lang="en">
                <a:solidFill>
                  <a:srgbClr val="FFFFFF"/>
                </a:solidFill>
              </a:rPr>
              <a:t>Findings</a:t>
            </a:r>
            <a:endParaRPr>
              <a:solidFill>
                <a:srgbClr val="FFFFFF"/>
              </a:solidFill>
            </a:endParaRPr>
          </a:p>
          <a:p>
            <a:pPr indent="-304800" lvl="0" marL="457200" rtl="0" algn="just">
              <a:lnSpc>
                <a:spcPct val="115000"/>
              </a:lnSpc>
              <a:spcBef>
                <a:spcPts val="1000"/>
              </a:spcBef>
              <a:spcAft>
                <a:spcPts val="0"/>
              </a:spcAft>
              <a:buClr>
                <a:srgbClr val="FFFFFF"/>
              </a:buClr>
              <a:buSzPts val="1200"/>
              <a:buChar char="●"/>
            </a:pPr>
            <a:r>
              <a:rPr lang="en" sz="1200">
                <a:solidFill>
                  <a:srgbClr val="FFFFFF"/>
                </a:solidFill>
              </a:rPr>
              <a:t>Users had a hard time finding products that reflect their values</a:t>
            </a:r>
            <a:endParaRPr sz="1200">
              <a:solidFill>
                <a:srgbClr val="FFFFFF"/>
              </a:solidFill>
            </a:endParaRPr>
          </a:p>
          <a:p>
            <a:pPr indent="-304800" lvl="0" marL="457200" rtl="0" algn="just">
              <a:lnSpc>
                <a:spcPct val="115000"/>
              </a:lnSpc>
              <a:spcBef>
                <a:spcPts val="0"/>
              </a:spcBef>
              <a:spcAft>
                <a:spcPts val="0"/>
              </a:spcAft>
              <a:buClr>
                <a:srgbClr val="FFFFFF"/>
              </a:buClr>
              <a:buSzPts val="1200"/>
              <a:buChar char="●"/>
            </a:pPr>
            <a:r>
              <a:rPr lang="en" sz="1200">
                <a:solidFill>
                  <a:srgbClr val="FFFFFF"/>
                </a:solidFill>
              </a:rPr>
              <a:t>Users didn’t have sufficient information to accomplish a purchase decision</a:t>
            </a:r>
            <a:endParaRPr sz="1200">
              <a:solidFill>
                <a:srgbClr val="FFFFFF"/>
              </a:solidFill>
            </a:endParaRPr>
          </a:p>
          <a:p>
            <a:pPr indent="-304800" lvl="0" marL="457200" rtl="0" algn="just">
              <a:lnSpc>
                <a:spcPct val="115000"/>
              </a:lnSpc>
              <a:spcBef>
                <a:spcPts val="0"/>
              </a:spcBef>
              <a:spcAft>
                <a:spcPts val="0"/>
              </a:spcAft>
              <a:buClr>
                <a:srgbClr val="FFFFFF"/>
              </a:buClr>
              <a:buSzPts val="1200"/>
              <a:buChar char="●"/>
            </a:pPr>
            <a:r>
              <a:rPr lang="en" sz="1200">
                <a:solidFill>
                  <a:srgbClr val="FFFFFF"/>
                </a:solidFill>
              </a:rPr>
              <a:t>Users liked the site’s value and simplicity, but had trouble understanding purpose</a:t>
            </a:r>
            <a:endParaRPr sz="1200">
              <a:solidFill>
                <a:srgbClr val="FFFFFF"/>
              </a:solidFill>
            </a:endParaRPr>
          </a:p>
          <a:p>
            <a:pPr indent="-304800" lvl="0" marL="457200" rtl="0" algn="just">
              <a:lnSpc>
                <a:spcPct val="115000"/>
              </a:lnSpc>
              <a:spcBef>
                <a:spcPts val="0"/>
              </a:spcBef>
              <a:spcAft>
                <a:spcPts val="0"/>
              </a:spcAft>
              <a:buClr>
                <a:srgbClr val="FFFFFF"/>
              </a:buClr>
              <a:buSzPts val="1200"/>
              <a:buChar char="●"/>
            </a:pPr>
            <a:r>
              <a:rPr lang="en" sz="1200">
                <a:solidFill>
                  <a:srgbClr val="FFFFFF"/>
                </a:solidFill>
              </a:rPr>
              <a:t>Users are more likely to use a mobile app in store than at home </a:t>
            </a:r>
            <a:endParaRPr sz="1200">
              <a:solidFill>
                <a:srgbClr val="FFFFFF"/>
              </a:solidFill>
            </a:endParaRPr>
          </a:p>
          <a:p>
            <a:pPr indent="0" lvl="0" marL="0" rtl="0" algn="just">
              <a:lnSpc>
                <a:spcPct val="115000"/>
              </a:lnSpc>
              <a:spcBef>
                <a:spcPts val="0"/>
              </a:spcBef>
              <a:spcAft>
                <a:spcPts val="0"/>
              </a:spcAft>
              <a:buNone/>
            </a:pPr>
            <a:r>
              <a:t/>
            </a:r>
            <a:endParaRPr sz="1200">
              <a:solidFill>
                <a:srgbClr val="FFFFFF"/>
              </a:solidFill>
            </a:endParaRPr>
          </a:p>
          <a:p>
            <a:pPr indent="0" lvl="0" marL="0" rtl="0" algn="just">
              <a:lnSpc>
                <a:spcPct val="115000"/>
              </a:lnSpc>
              <a:spcBef>
                <a:spcPts val="1000"/>
              </a:spcBef>
              <a:spcAft>
                <a:spcPts val="0"/>
              </a:spcAft>
              <a:buNone/>
            </a:pPr>
            <a:r>
              <a:rPr b="1" lang="en">
                <a:solidFill>
                  <a:srgbClr val="FFFFFF"/>
                </a:solidFill>
              </a:rPr>
              <a:t>Recommendations</a:t>
            </a:r>
            <a:endParaRPr>
              <a:solidFill>
                <a:srgbClr val="FFFFFF"/>
              </a:solidFill>
            </a:endParaRPr>
          </a:p>
          <a:p>
            <a:pPr indent="-304800" lvl="0" marL="457200" rtl="0" algn="just">
              <a:lnSpc>
                <a:spcPct val="115000"/>
              </a:lnSpc>
              <a:spcBef>
                <a:spcPts val="1000"/>
              </a:spcBef>
              <a:spcAft>
                <a:spcPts val="0"/>
              </a:spcAft>
              <a:buClr>
                <a:srgbClr val="FFFFFF"/>
              </a:buClr>
              <a:buSzPts val="1200"/>
              <a:buChar char="●"/>
            </a:pPr>
            <a:r>
              <a:rPr lang="en" sz="1200">
                <a:solidFill>
                  <a:srgbClr val="FFFFFF"/>
                </a:solidFill>
              </a:rPr>
              <a:t>Improve UI to highlight the key functions and add interactive tutorials which show users how to interact with the site when users first login</a:t>
            </a:r>
            <a:endParaRPr sz="1200">
              <a:solidFill>
                <a:srgbClr val="FFFFFF"/>
              </a:solidFill>
            </a:endParaRPr>
          </a:p>
          <a:p>
            <a:pPr indent="-304800" lvl="0" marL="457200" rtl="0" algn="just">
              <a:lnSpc>
                <a:spcPct val="115000"/>
              </a:lnSpc>
              <a:spcBef>
                <a:spcPts val="0"/>
              </a:spcBef>
              <a:spcAft>
                <a:spcPts val="0"/>
              </a:spcAft>
              <a:buClr>
                <a:srgbClr val="FFFFFF"/>
              </a:buClr>
              <a:buSzPts val="1200"/>
              <a:buChar char="●"/>
            </a:pPr>
            <a:r>
              <a:rPr lang="en" sz="1200">
                <a:solidFill>
                  <a:srgbClr val="FFFFFF"/>
                </a:solidFill>
              </a:rPr>
              <a:t>Improve navigation by adding filtering by brands &amp; categories, add auto-complete and recommendation to search</a:t>
            </a:r>
            <a:endParaRPr sz="1200">
              <a:solidFill>
                <a:srgbClr val="FFFFFF"/>
              </a:solidFill>
            </a:endParaRPr>
          </a:p>
          <a:p>
            <a:pPr indent="-304800" lvl="0" marL="457200" rtl="0" algn="just">
              <a:lnSpc>
                <a:spcPct val="115000"/>
              </a:lnSpc>
              <a:spcBef>
                <a:spcPts val="0"/>
              </a:spcBef>
              <a:spcAft>
                <a:spcPts val="0"/>
              </a:spcAft>
              <a:buClr>
                <a:srgbClr val="FFFFFF"/>
              </a:buClr>
              <a:buSzPts val="1200"/>
              <a:buChar char="●"/>
            </a:pPr>
            <a:r>
              <a:rPr lang="en" sz="1200">
                <a:solidFill>
                  <a:srgbClr val="FFFFFF"/>
                </a:solidFill>
              </a:rPr>
              <a:t>Change “shopping list” to “my favorites”. “Shopping list” made users think they could purchase immediately, whereas they wanted to just save the products for reference</a:t>
            </a:r>
            <a:endParaRPr sz="1200">
              <a:solidFill>
                <a:srgbClr val="FFFFFF"/>
              </a:solidFill>
            </a:endParaRPr>
          </a:p>
          <a:p>
            <a:pPr indent="-304800" lvl="0" marL="457200" rtl="0" algn="just">
              <a:lnSpc>
                <a:spcPct val="115000"/>
              </a:lnSpc>
              <a:spcBef>
                <a:spcPts val="0"/>
              </a:spcBef>
              <a:spcAft>
                <a:spcPts val="0"/>
              </a:spcAft>
              <a:buClr>
                <a:srgbClr val="FFFFFF"/>
              </a:buClr>
              <a:buSzPts val="1200"/>
              <a:buChar char="●"/>
            </a:pPr>
            <a:r>
              <a:rPr lang="en" sz="1200">
                <a:solidFill>
                  <a:srgbClr val="FFFFFF"/>
                </a:solidFill>
              </a:rPr>
              <a:t>Add product comparison</a:t>
            </a:r>
            <a:endParaRPr sz="1200">
              <a:solidFill>
                <a:srgbClr val="FFFFFF"/>
              </a:solidFill>
            </a:endParaRPr>
          </a:p>
          <a:p>
            <a:pPr indent="-304800" lvl="0" marL="457200" rtl="0" algn="just">
              <a:lnSpc>
                <a:spcPct val="115000"/>
              </a:lnSpc>
              <a:spcBef>
                <a:spcPts val="0"/>
              </a:spcBef>
              <a:spcAft>
                <a:spcPts val="0"/>
              </a:spcAft>
              <a:buClr>
                <a:srgbClr val="FFFFFF"/>
              </a:buClr>
              <a:buSzPts val="1200"/>
              <a:buChar char="●"/>
            </a:pPr>
            <a:r>
              <a:rPr lang="en" sz="1200">
                <a:solidFill>
                  <a:srgbClr val="FFFFFF"/>
                </a:solidFill>
              </a:rPr>
              <a:t>On product detail page, add a short summary for the highlights section in addition to the scores</a:t>
            </a:r>
            <a:endParaRPr sz="1200">
              <a:solidFill>
                <a:srgbClr val="FFFFFF"/>
              </a:solidFill>
            </a:endParaRPr>
          </a:p>
          <a:p>
            <a:pPr indent="0" lvl="0" marL="0" rtl="0" algn="just">
              <a:lnSpc>
                <a:spcPct val="115000"/>
              </a:lnSpc>
              <a:spcBef>
                <a:spcPts val="0"/>
              </a:spcBef>
              <a:spcAft>
                <a:spcPts val="0"/>
              </a:spcAft>
              <a:buNone/>
            </a:pPr>
            <a:r>
              <a:t/>
            </a:r>
            <a:endParaRPr sz="1200">
              <a:solidFill>
                <a:srgbClr val="FFFFFF"/>
              </a:solidFill>
            </a:endParaRPr>
          </a:p>
          <a:p>
            <a:pPr indent="0" lvl="0" marL="0" rtl="0" algn="just">
              <a:lnSpc>
                <a:spcPct val="115000"/>
              </a:lnSpc>
              <a:spcBef>
                <a:spcPts val="0"/>
              </a:spcBef>
              <a:spcAft>
                <a:spcPts val="0"/>
              </a:spcAft>
              <a:buNone/>
            </a:pPr>
            <a:r>
              <a:t/>
            </a:r>
            <a:endParaRPr sz="1200">
              <a:solidFill>
                <a:srgbClr val="FFFFFF"/>
              </a:solidFill>
            </a:endParaRPr>
          </a:p>
          <a:p>
            <a:pPr indent="0" lvl="0" marL="0" rtl="0" algn="just">
              <a:lnSpc>
                <a:spcPct val="115000"/>
              </a:lnSpc>
              <a:spcBef>
                <a:spcPts val="0"/>
              </a:spcBef>
              <a:spcAft>
                <a:spcPts val="0"/>
              </a:spcAft>
              <a:buNone/>
            </a:pPr>
            <a:r>
              <a:t/>
            </a:r>
            <a:endParaRPr sz="1200">
              <a:solidFill>
                <a:srgbClr val="FFFFFF"/>
              </a:solidFill>
            </a:endParaRPr>
          </a:p>
          <a:p>
            <a:pPr indent="0" lvl="0" marL="0" rtl="0" algn="just">
              <a:lnSpc>
                <a:spcPct val="115000"/>
              </a:lnSpc>
              <a:spcBef>
                <a:spcPts val="0"/>
              </a:spcBef>
              <a:spcAft>
                <a:spcPts val="0"/>
              </a:spcAft>
              <a:buNone/>
            </a:pPr>
            <a:r>
              <a:t/>
            </a:r>
            <a:endParaRPr sz="1200">
              <a:solidFill>
                <a:srgbClr val="FFFFFF"/>
              </a:solidFill>
            </a:endParaRPr>
          </a:p>
        </p:txBody>
      </p:sp>
      <p:sp>
        <p:nvSpPr>
          <p:cNvPr id="75" name="Google Shape;75;p16"/>
          <p:cNvSpPr txBox="1"/>
          <p:nvPr/>
        </p:nvSpPr>
        <p:spPr>
          <a:xfrm>
            <a:off x="546450" y="461050"/>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Executive Summary Contd.</a:t>
            </a:r>
            <a:endParaRPr sz="2400">
              <a:solidFill>
                <a:srgbClr val="FF9900"/>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Google Shape;369;p52"/>
          <p:cNvSpPr txBox="1"/>
          <p:nvPr>
            <p:ph idx="1" type="subTitle"/>
          </p:nvPr>
        </p:nvSpPr>
        <p:spPr>
          <a:xfrm>
            <a:off x="263700" y="1328950"/>
            <a:ext cx="3841200" cy="34641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 sz="1800">
                <a:solidFill>
                  <a:schemeClr val="dk1"/>
                </a:solidFill>
              </a:rPr>
              <a:t>🔗</a:t>
            </a:r>
            <a:r>
              <a:rPr lang="en" sz="1800">
                <a:solidFill>
                  <a:schemeClr val="lt1"/>
                </a:solidFill>
              </a:rPr>
              <a:t> </a:t>
            </a:r>
            <a:r>
              <a:rPr lang="en" sz="1800">
                <a:solidFill>
                  <a:srgbClr val="FFFFFF"/>
                </a:solidFill>
                <a:uFill>
                  <a:noFill/>
                </a:uFill>
                <a:hlinkClick r:id="rId3"/>
              </a:rPr>
              <a:t>Shop the Change Beta Website</a:t>
            </a:r>
            <a:endParaRPr sz="1800"/>
          </a:p>
          <a:p>
            <a:pPr indent="0" lvl="0" marL="0" rtl="0" algn="l">
              <a:lnSpc>
                <a:spcPct val="115000"/>
              </a:lnSpc>
              <a:spcBef>
                <a:spcPts val="1000"/>
              </a:spcBef>
              <a:spcAft>
                <a:spcPts val="0"/>
              </a:spcAft>
              <a:buNone/>
            </a:pPr>
            <a:r>
              <a:rPr lang="en" sz="1800">
                <a:solidFill>
                  <a:schemeClr val="dk1"/>
                </a:solidFill>
              </a:rPr>
              <a:t>🔗</a:t>
            </a:r>
            <a:r>
              <a:rPr lang="en" sz="1800">
                <a:solidFill>
                  <a:srgbClr val="FFFFFF"/>
                </a:solidFill>
              </a:rPr>
              <a:t> </a:t>
            </a:r>
            <a:r>
              <a:rPr lang="en" sz="1800">
                <a:solidFill>
                  <a:srgbClr val="FFFFFF"/>
                </a:solidFill>
                <a:uFill>
                  <a:noFill/>
                </a:uFill>
                <a:hlinkClick r:id="rId4"/>
              </a:rPr>
              <a:t>Usability Study Test Kit</a:t>
            </a:r>
            <a:endParaRPr sz="1800">
              <a:solidFill>
                <a:srgbClr val="FFFFFF"/>
              </a:solidFill>
            </a:endParaRPr>
          </a:p>
          <a:p>
            <a:pPr indent="0" lvl="0" marL="0" rtl="0" algn="l">
              <a:lnSpc>
                <a:spcPct val="115000"/>
              </a:lnSpc>
              <a:spcBef>
                <a:spcPts val="1000"/>
              </a:spcBef>
              <a:spcAft>
                <a:spcPts val="0"/>
              </a:spcAft>
              <a:buNone/>
            </a:pPr>
            <a:r>
              <a:rPr lang="en" sz="1800">
                <a:solidFill>
                  <a:schemeClr val="dk1"/>
                </a:solidFill>
              </a:rPr>
              <a:t>🔗</a:t>
            </a:r>
            <a:r>
              <a:rPr lang="en" sz="1800">
                <a:solidFill>
                  <a:schemeClr val="lt1"/>
                </a:solidFill>
              </a:rPr>
              <a:t> </a:t>
            </a:r>
            <a:r>
              <a:rPr lang="en" sz="1800">
                <a:solidFill>
                  <a:srgbClr val="FFFFFF"/>
                </a:solidFill>
                <a:uFill>
                  <a:noFill/>
                </a:uFill>
                <a:hlinkClick r:id="rId5"/>
              </a:rPr>
              <a:t>Usability Study Test </a:t>
            </a:r>
            <a:r>
              <a:rPr lang="en" sz="1800">
                <a:solidFill>
                  <a:srgbClr val="FFFFFF"/>
                </a:solidFill>
              </a:rPr>
              <a:t>Plan</a:t>
            </a:r>
            <a:endParaRPr sz="1800">
              <a:solidFill>
                <a:srgbClr val="FFFFFF"/>
              </a:solidFill>
            </a:endParaRPr>
          </a:p>
          <a:p>
            <a:pPr indent="0" lvl="0" marL="0" rtl="0" algn="l">
              <a:lnSpc>
                <a:spcPct val="115000"/>
              </a:lnSpc>
              <a:spcBef>
                <a:spcPts val="1000"/>
              </a:spcBef>
              <a:spcAft>
                <a:spcPts val="0"/>
              </a:spcAft>
              <a:buClr>
                <a:schemeClr val="dk1"/>
              </a:buClr>
              <a:buSzPts val="1100"/>
              <a:buFont typeface="Arial"/>
              <a:buNone/>
            </a:pPr>
            <a:r>
              <a:rPr lang="en" sz="1800">
                <a:solidFill>
                  <a:schemeClr val="dk1"/>
                </a:solidFill>
              </a:rPr>
              <a:t>🔗 </a:t>
            </a:r>
            <a:r>
              <a:rPr lang="en" sz="1800">
                <a:solidFill>
                  <a:srgbClr val="FFFFFF"/>
                </a:solidFill>
                <a:uFill>
                  <a:noFill/>
                </a:uFill>
                <a:hlinkClick r:id="rId6"/>
              </a:rPr>
              <a:t>Raw Data Files</a:t>
            </a:r>
            <a:endParaRPr sz="1800">
              <a:solidFill>
                <a:srgbClr val="FFFFFF"/>
              </a:solidFill>
            </a:endParaRPr>
          </a:p>
        </p:txBody>
      </p:sp>
      <p:sp>
        <p:nvSpPr>
          <p:cNvPr id="370" name="Google Shape;370;p52"/>
          <p:cNvSpPr txBox="1"/>
          <p:nvPr/>
        </p:nvSpPr>
        <p:spPr>
          <a:xfrm>
            <a:off x="1026450" y="451250"/>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Appendix - Links</a:t>
            </a:r>
            <a:endParaRPr sz="2400">
              <a:solidFill>
                <a:srgbClr val="FF9900"/>
              </a:solidFill>
            </a:endParaRPr>
          </a:p>
        </p:txBody>
      </p:sp>
      <p:sp>
        <p:nvSpPr>
          <p:cNvPr id="371" name="Google Shape;371;p52"/>
          <p:cNvSpPr txBox="1"/>
          <p:nvPr>
            <p:ph idx="1" type="subTitle"/>
          </p:nvPr>
        </p:nvSpPr>
        <p:spPr>
          <a:xfrm>
            <a:off x="4262825" y="1328950"/>
            <a:ext cx="3841200" cy="34641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 sz="1800">
                <a:solidFill>
                  <a:schemeClr val="dk1"/>
                </a:solidFill>
              </a:rPr>
              <a:t>🔗</a:t>
            </a:r>
            <a:r>
              <a:rPr lang="en" sz="1800">
                <a:solidFill>
                  <a:schemeClr val="lt1"/>
                </a:solidFill>
              </a:rPr>
              <a:t> </a:t>
            </a:r>
            <a:r>
              <a:rPr lang="en" sz="1800">
                <a:solidFill>
                  <a:srgbClr val="FFFFFF"/>
                </a:solidFill>
                <a:uFill>
                  <a:noFill/>
                </a:uFill>
                <a:hlinkClick r:id="rId7"/>
              </a:rPr>
              <a:t>Shop the Change Beta Website</a:t>
            </a:r>
            <a:endParaRPr sz="1800"/>
          </a:p>
          <a:p>
            <a:pPr indent="0" lvl="0" marL="0" rtl="0" algn="l">
              <a:lnSpc>
                <a:spcPct val="115000"/>
              </a:lnSpc>
              <a:spcBef>
                <a:spcPts val="1000"/>
              </a:spcBef>
              <a:spcAft>
                <a:spcPts val="0"/>
              </a:spcAft>
              <a:buNone/>
            </a:pPr>
            <a:r>
              <a:rPr lang="en" sz="1800">
                <a:solidFill>
                  <a:schemeClr val="dk1"/>
                </a:solidFill>
              </a:rPr>
              <a:t>🔗</a:t>
            </a:r>
            <a:r>
              <a:rPr lang="en" sz="1800">
                <a:solidFill>
                  <a:srgbClr val="FFFFFF"/>
                </a:solidFill>
              </a:rPr>
              <a:t> </a:t>
            </a:r>
            <a:r>
              <a:rPr lang="en" sz="1800">
                <a:solidFill>
                  <a:srgbClr val="FFFFFF"/>
                </a:solidFill>
                <a:uFill>
                  <a:noFill/>
                </a:uFill>
                <a:hlinkClick r:id="rId8"/>
              </a:rPr>
              <a:t>Usability Study Test Kit</a:t>
            </a:r>
            <a:endParaRPr sz="1800">
              <a:solidFill>
                <a:srgbClr val="FFFFFF"/>
              </a:solidFill>
            </a:endParaRPr>
          </a:p>
          <a:p>
            <a:pPr indent="0" lvl="0" marL="0" rtl="0" algn="l">
              <a:lnSpc>
                <a:spcPct val="115000"/>
              </a:lnSpc>
              <a:spcBef>
                <a:spcPts val="1000"/>
              </a:spcBef>
              <a:spcAft>
                <a:spcPts val="0"/>
              </a:spcAft>
              <a:buNone/>
            </a:pPr>
            <a:r>
              <a:rPr lang="en" sz="1800">
                <a:solidFill>
                  <a:schemeClr val="dk1"/>
                </a:solidFill>
              </a:rPr>
              <a:t>🔗</a:t>
            </a:r>
            <a:r>
              <a:rPr lang="en" sz="1800">
                <a:solidFill>
                  <a:schemeClr val="lt1"/>
                </a:solidFill>
              </a:rPr>
              <a:t> </a:t>
            </a:r>
            <a:r>
              <a:rPr lang="en" sz="1800">
                <a:solidFill>
                  <a:srgbClr val="FFFFFF"/>
                </a:solidFill>
                <a:uFill>
                  <a:noFill/>
                </a:uFill>
                <a:hlinkClick r:id="rId9"/>
              </a:rPr>
              <a:t>Usability Study Test </a:t>
            </a:r>
            <a:r>
              <a:rPr lang="en" sz="1800">
                <a:solidFill>
                  <a:srgbClr val="FFFFFF"/>
                </a:solidFill>
              </a:rPr>
              <a:t>Plan</a:t>
            </a:r>
            <a:endParaRPr sz="18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53"/>
          <p:cNvSpPr txBox="1"/>
          <p:nvPr>
            <p:ph idx="1" type="subTitle"/>
          </p:nvPr>
        </p:nvSpPr>
        <p:spPr>
          <a:xfrm>
            <a:off x="311700" y="217545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FFFFFF"/>
                </a:solidFill>
              </a:rPr>
              <a:t>Thank You!</a:t>
            </a:r>
            <a:endParaRPr b="1" sz="36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7"/>
          <p:cNvSpPr txBox="1"/>
          <p:nvPr>
            <p:ph type="ctrTitle"/>
          </p:nvPr>
        </p:nvSpPr>
        <p:spPr>
          <a:xfrm>
            <a:off x="1679850" y="2291850"/>
            <a:ext cx="5784300" cy="5598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Overview</a:t>
            </a:r>
            <a:endParaRPr sz="3600">
              <a:solidFill>
                <a:srgbClr val="FFFFFF"/>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8"/>
          <p:cNvSpPr txBox="1"/>
          <p:nvPr/>
        </p:nvSpPr>
        <p:spPr>
          <a:xfrm>
            <a:off x="546450" y="1187875"/>
            <a:ext cx="8051100" cy="24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rPr>
              <a:t>Shop the Change is an online marketplace where users gain instant access to transparent information about the companies behind their shopping lists. </a:t>
            </a:r>
            <a:endParaRPr sz="18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rPr lang="en" sz="1800">
                <a:solidFill>
                  <a:srgbClr val="FFFFFF"/>
                </a:solidFill>
              </a:rPr>
              <a:t>At-a-glance, they will see which brands align with with causes they care about (linked easily to supporting data), add items to a shopping list, and purchase online via affiliate links with selected online retailers. </a:t>
            </a:r>
            <a:endParaRPr sz="1800">
              <a:solidFill>
                <a:srgbClr val="FFFFFF"/>
              </a:solidFill>
            </a:endParaRPr>
          </a:p>
          <a:p>
            <a:pPr indent="0" lvl="0" marL="0" rtl="0" algn="l">
              <a:spcBef>
                <a:spcPts val="0"/>
              </a:spcBef>
              <a:spcAft>
                <a:spcPts val="0"/>
              </a:spcAft>
              <a:buNone/>
            </a:pPr>
            <a:r>
              <a:t/>
            </a:r>
            <a:endParaRPr sz="1800">
              <a:solidFill>
                <a:srgbClr val="FFFFFF"/>
              </a:solidFill>
            </a:endParaRPr>
          </a:p>
          <a:p>
            <a:pPr indent="0" lvl="0" marL="0" rtl="0" algn="l">
              <a:spcBef>
                <a:spcPts val="0"/>
              </a:spcBef>
              <a:spcAft>
                <a:spcPts val="0"/>
              </a:spcAft>
              <a:buNone/>
            </a:pPr>
            <a:r>
              <a:rPr lang="en" sz="1800">
                <a:solidFill>
                  <a:srgbClr val="FFFFFF"/>
                </a:solidFill>
              </a:rPr>
              <a:t>Their MVP causes include Racial Equality, Women’s Rights, Non-Exploitation, Environmental Responsibility, Humane Farming, LGBTQ+ Rights, and Vegan.</a:t>
            </a:r>
            <a:endParaRPr sz="1800">
              <a:solidFill>
                <a:srgbClr val="FFFFFF"/>
              </a:solidFill>
            </a:endParaRPr>
          </a:p>
        </p:txBody>
      </p:sp>
      <p:sp>
        <p:nvSpPr>
          <p:cNvPr id="86" name="Google Shape;86;p18"/>
          <p:cNvSpPr txBox="1"/>
          <p:nvPr/>
        </p:nvSpPr>
        <p:spPr>
          <a:xfrm>
            <a:off x="546450" y="461050"/>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About the Product</a:t>
            </a:r>
            <a:r>
              <a:rPr b="1" lang="en" sz="2400">
                <a:solidFill>
                  <a:srgbClr val="FF9900"/>
                </a:solidFill>
              </a:rPr>
              <a:t> </a:t>
            </a:r>
            <a:endParaRPr sz="2400">
              <a:solidFill>
                <a:srgbClr val="FF99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90" name="Shape 90"/>
        <p:cNvGrpSpPr/>
        <p:nvPr/>
      </p:nvGrpSpPr>
      <p:grpSpPr>
        <a:xfrm>
          <a:off x="0" y="0"/>
          <a:ext cx="0" cy="0"/>
          <a:chOff x="0" y="0"/>
          <a:chExt cx="0" cy="0"/>
        </a:xfrm>
      </p:grpSpPr>
      <p:sp>
        <p:nvSpPr>
          <p:cNvPr id="91" name="Google Shape;91;p19"/>
          <p:cNvSpPr/>
          <p:nvPr/>
        </p:nvSpPr>
        <p:spPr>
          <a:xfrm>
            <a:off x="0" y="375"/>
            <a:ext cx="9144000" cy="5143500"/>
          </a:xfrm>
          <a:prstGeom prst="rec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2" name="Google Shape;92;p19"/>
          <p:cNvPicPr preferRelativeResize="0"/>
          <p:nvPr/>
        </p:nvPicPr>
        <p:blipFill>
          <a:blip r:embed="rId3">
            <a:alphaModFix/>
          </a:blip>
          <a:stretch>
            <a:fillRect/>
          </a:stretch>
        </p:blipFill>
        <p:spPr>
          <a:xfrm>
            <a:off x="2550563" y="3122425"/>
            <a:ext cx="4042875" cy="2021450"/>
          </a:xfrm>
          <a:prstGeom prst="rect">
            <a:avLst/>
          </a:prstGeom>
          <a:noFill/>
          <a:ln>
            <a:noFill/>
          </a:ln>
        </p:spPr>
      </p:pic>
      <p:pic>
        <p:nvPicPr>
          <p:cNvPr id="93" name="Google Shape;93;p19"/>
          <p:cNvPicPr preferRelativeResize="0"/>
          <p:nvPr/>
        </p:nvPicPr>
        <p:blipFill rotWithShape="1">
          <a:blip r:embed="rId4">
            <a:alphaModFix amt="79000"/>
          </a:blip>
          <a:srcRect b="1941" l="0" r="0" t="0"/>
          <a:stretch/>
        </p:blipFill>
        <p:spPr>
          <a:xfrm>
            <a:off x="0" y="-39400"/>
            <a:ext cx="9144001" cy="3056599"/>
          </a:xfrm>
          <a:prstGeom prst="rect">
            <a:avLst/>
          </a:prstGeom>
          <a:noFill/>
          <a:ln>
            <a:noFill/>
          </a:ln>
        </p:spPr>
      </p:pic>
      <p:pic>
        <p:nvPicPr>
          <p:cNvPr id="94" name="Google Shape;94;p19">
            <a:hlinkClick r:id="rId5"/>
          </p:cNvPr>
          <p:cNvPicPr preferRelativeResize="0"/>
          <p:nvPr/>
        </p:nvPicPr>
        <p:blipFill>
          <a:blip r:embed="rId6">
            <a:alphaModFix/>
          </a:blip>
          <a:stretch>
            <a:fillRect/>
          </a:stretch>
        </p:blipFill>
        <p:spPr>
          <a:xfrm>
            <a:off x="62400" y="4156125"/>
            <a:ext cx="862324" cy="8623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20"/>
          <p:cNvSpPr txBox="1"/>
          <p:nvPr/>
        </p:nvSpPr>
        <p:spPr>
          <a:xfrm>
            <a:off x="1003650" y="1187875"/>
            <a:ext cx="7274100" cy="3171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a:solidFill>
                  <a:srgbClr val="FFFFFF"/>
                </a:solidFill>
              </a:rPr>
              <a:t>Identify usability issues in core features that might stop users from using the app</a:t>
            </a:r>
            <a:endParaRPr sz="1800">
              <a:solidFill>
                <a:srgbClr val="FFFFFF"/>
              </a:solidFill>
            </a:endParaRPr>
          </a:p>
          <a:p>
            <a:pPr indent="-342900" lvl="0" marL="457200" rtl="0" algn="l">
              <a:lnSpc>
                <a:spcPct val="150000"/>
              </a:lnSpc>
              <a:spcBef>
                <a:spcPts val="0"/>
              </a:spcBef>
              <a:spcAft>
                <a:spcPts val="0"/>
              </a:spcAft>
              <a:buClr>
                <a:srgbClr val="FFFFFF"/>
              </a:buClr>
              <a:buSzPts val="1800"/>
              <a:buChar char="●"/>
            </a:pPr>
            <a:r>
              <a:rPr lang="en" sz="1800">
                <a:solidFill>
                  <a:srgbClr val="FFFFFF"/>
                </a:solidFill>
              </a:rPr>
              <a:t>Finding products that support certain causes</a:t>
            </a:r>
            <a:endParaRPr sz="1800">
              <a:solidFill>
                <a:srgbClr val="FFFFFF"/>
              </a:solidFill>
            </a:endParaRPr>
          </a:p>
          <a:p>
            <a:pPr indent="-342900" lvl="0" marL="457200" rtl="0" algn="l">
              <a:lnSpc>
                <a:spcPct val="150000"/>
              </a:lnSpc>
              <a:spcBef>
                <a:spcPts val="0"/>
              </a:spcBef>
              <a:spcAft>
                <a:spcPts val="0"/>
              </a:spcAft>
              <a:buClr>
                <a:srgbClr val="FFFFFF"/>
              </a:buClr>
              <a:buSzPts val="1800"/>
              <a:buChar char="●"/>
            </a:pPr>
            <a:r>
              <a:rPr lang="en" sz="1800">
                <a:solidFill>
                  <a:srgbClr val="FFFFFF"/>
                </a:solidFill>
              </a:rPr>
              <a:t>Grading system &amp; product information</a:t>
            </a:r>
            <a:endParaRPr sz="1800">
              <a:solidFill>
                <a:srgbClr val="FFFFFF"/>
              </a:solidFill>
            </a:endParaRPr>
          </a:p>
          <a:p>
            <a:pPr indent="-342900" lvl="0" marL="457200" rtl="0" algn="l">
              <a:lnSpc>
                <a:spcPct val="150000"/>
              </a:lnSpc>
              <a:spcBef>
                <a:spcPts val="0"/>
              </a:spcBef>
              <a:spcAft>
                <a:spcPts val="0"/>
              </a:spcAft>
              <a:buClr>
                <a:srgbClr val="FFFFFF"/>
              </a:buClr>
              <a:buSzPts val="1800"/>
              <a:buChar char="●"/>
            </a:pPr>
            <a:r>
              <a:rPr lang="en" sz="1800">
                <a:solidFill>
                  <a:srgbClr val="FFFFFF"/>
                </a:solidFill>
              </a:rPr>
              <a:t>Shopping list functionality</a:t>
            </a:r>
            <a:endParaRPr sz="1800">
              <a:solidFill>
                <a:srgbClr val="FFFFFF"/>
              </a:solidFill>
            </a:endParaRPr>
          </a:p>
          <a:p>
            <a:pPr indent="0" lvl="0" marL="914400" rtl="0" algn="l">
              <a:lnSpc>
                <a:spcPct val="150000"/>
              </a:lnSpc>
              <a:spcBef>
                <a:spcPts val="0"/>
              </a:spcBef>
              <a:spcAft>
                <a:spcPts val="0"/>
              </a:spcAft>
              <a:buNone/>
            </a:pPr>
            <a:r>
              <a:t/>
            </a:r>
            <a:endParaRPr sz="1800">
              <a:solidFill>
                <a:srgbClr val="FFFFFF"/>
              </a:solidFill>
            </a:endParaRPr>
          </a:p>
          <a:p>
            <a:pPr indent="0" lvl="0" marL="0" rtl="0" algn="l">
              <a:lnSpc>
                <a:spcPct val="150000"/>
              </a:lnSpc>
              <a:spcBef>
                <a:spcPts val="0"/>
              </a:spcBef>
              <a:spcAft>
                <a:spcPts val="0"/>
              </a:spcAft>
              <a:buNone/>
            </a:pPr>
            <a:r>
              <a:rPr lang="en" sz="1800">
                <a:solidFill>
                  <a:srgbClr val="FFFFFF"/>
                </a:solidFill>
              </a:rPr>
              <a:t>Explore possible changes to the site and/or its content to improve user experience and increase user attraction &amp; adoption</a:t>
            </a:r>
            <a:endParaRPr sz="1800">
              <a:solidFill>
                <a:srgbClr val="FFFFFF"/>
              </a:solidFill>
            </a:endParaRPr>
          </a:p>
          <a:p>
            <a:pPr indent="-342900" lvl="0" marL="914400" rtl="0" algn="l">
              <a:lnSpc>
                <a:spcPct val="150000"/>
              </a:lnSpc>
              <a:spcBef>
                <a:spcPts val="0"/>
              </a:spcBef>
              <a:spcAft>
                <a:spcPts val="0"/>
              </a:spcAft>
              <a:buClr>
                <a:srgbClr val="FFFFFF"/>
              </a:buClr>
              <a:buSzPts val="1800"/>
              <a:buChar char="●"/>
            </a:pPr>
            <a:r>
              <a:rPr lang="en" sz="1800">
                <a:solidFill>
                  <a:srgbClr val="FFFFFF"/>
                </a:solidFill>
              </a:rPr>
              <a:t>E.g., display of product information, social sharing</a:t>
            </a:r>
            <a:endParaRPr sz="1800">
              <a:solidFill>
                <a:srgbClr val="FFFFFF"/>
              </a:solidFill>
            </a:endParaRPr>
          </a:p>
        </p:txBody>
      </p:sp>
      <p:sp>
        <p:nvSpPr>
          <p:cNvPr id="100" name="Google Shape;100;p20"/>
          <p:cNvSpPr txBox="1"/>
          <p:nvPr/>
        </p:nvSpPr>
        <p:spPr>
          <a:xfrm>
            <a:off x="546450" y="431625"/>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Study Objectives</a:t>
            </a:r>
            <a:endParaRPr sz="2400">
              <a:solidFill>
                <a:srgbClr val="FF9900"/>
              </a:solidFill>
            </a:endParaRPr>
          </a:p>
        </p:txBody>
      </p:sp>
      <p:sp>
        <p:nvSpPr>
          <p:cNvPr id="101" name="Google Shape;101;p20"/>
          <p:cNvSpPr/>
          <p:nvPr/>
        </p:nvSpPr>
        <p:spPr>
          <a:xfrm>
            <a:off x="546450" y="1187875"/>
            <a:ext cx="457200" cy="457200"/>
          </a:xfrm>
          <a:prstGeom prst="ellipse">
            <a:avLst/>
          </a:prstGeom>
          <a:noFill/>
          <a:ln cap="flat" cmpd="sng" w="9525">
            <a:solidFill>
              <a:schemeClr val="dk2"/>
            </a:solidFill>
            <a:prstDash val="solid"/>
            <a:round/>
            <a:headEnd len="sm" w="sm" type="none"/>
            <a:tailEnd len="sm" w="sm" type="none"/>
          </a:ln>
          <a:effectLst>
            <a:outerShdw blurRad="57150" rotWithShape="0" algn="bl" dir="5400000" dist="19050">
              <a:srgbClr val="9E9E9E">
                <a:alpha val="5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FF"/>
                </a:solidFill>
              </a:rPr>
              <a:t>1</a:t>
            </a:r>
            <a:endParaRPr sz="1800">
              <a:solidFill>
                <a:srgbClr val="FFFFFF"/>
              </a:solidFill>
            </a:endParaRPr>
          </a:p>
        </p:txBody>
      </p:sp>
      <p:sp>
        <p:nvSpPr>
          <p:cNvPr id="102" name="Google Shape;102;p20"/>
          <p:cNvSpPr/>
          <p:nvPr/>
        </p:nvSpPr>
        <p:spPr>
          <a:xfrm>
            <a:off x="546450" y="3637500"/>
            <a:ext cx="457200" cy="457200"/>
          </a:xfrm>
          <a:prstGeom prst="ellipse">
            <a:avLst/>
          </a:prstGeom>
          <a:noFill/>
          <a:ln cap="flat" cmpd="sng" w="9525">
            <a:solidFill>
              <a:schemeClr val="dk2"/>
            </a:solidFill>
            <a:prstDash val="solid"/>
            <a:round/>
            <a:headEnd len="sm" w="sm" type="none"/>
            <a:tailEnd len="sm" w="sm" type="none"/>
          </a:ln>
          <a:effectLst>
            <a:outerShdw blurRad="57150" rotWithShape="0" algn="bl" dir="5400000" dist="19050">
              <a:srgbClr val="9E9E9E">
                <a:alpha val="5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FF"/>
                </a:solidFill>
              </a:rPr>
              <a:t>2</a:t>
            </a:r>
            <a:endParaRPr sz="18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21"/>
          <p:cNvSpPr txBox="1"/>
          <p:nvPr/>
        </p:nvSpPr>
        <p:spPr>
          <a:xfrm>
            <a:off x="1003550" y="1204550"/>
            <a:ext cx="7337400" cy="262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 sz="1800">
                <a:solidFill>
                  <a:srgbClr val="FFFFFF"/>
                </a:solidFill>
              </a:rPr>
              <a:t>Potential “early-adopters,” or users who...</a:t>
            </a:r>
            <a:endParaRPr sz="1800">
              <a:solidFill>
                <a:srgbClr val="FFFFFF"/>
              </a:solidFill>
            </a:endParaRPr>
          </a:p>
          <a:p>
            <a:pPr indent="0" lvl="0" marL="457200" rtl="0" algn="l">
              <a:lnSpc>
                <a:spcPct val="150000"/>
              </a:lnSpc>
              <a:spcBef>
                <a:spcPts val="1000"/>
              </a:spcBef>
              <a:spcAft>
                <a:spcPts val="0"/>
              </a:spcAft>
              <a:buNone/>
            </a:pPr>
            <a:r>
              <a:rPr lang="en" sz="1800">
                <a:solidFill>
                  <a:srgbClr val="FFFFFF"/>
                </a:solidFill>
                <a:highlight>
                  <a:srgbClr val="000000"/>
                </a:highlight>
                <a:latin typeface="Roboto"/>
                <a:ea typeface="Roboto"/>
                <a:cs typeface="Roboto"/>
                <a:sym typeface="Roboto"/>
              </a:rPr>
              <a:t>✓ Prioritize conscious shopping now, or would if it were easier</a:t>
            </a:r>
            <a:endParaRPr sz="1800">
              <a:solidFill>
                <a:srgbClr val="FFFFFF"/>
              </a:solidFill>
            </a:endParaRPr>
          </a:p>
          <a:p>
            <a:pPr indent="-228600" lvl="0" marL="685800" rtl="0" algn="l">
              <a:lnSpc>
                <a:spcPct val="150000"/>
              </a:lnSpc>
              <a:spcBef>
                <a:spcPts val="1000"/>
              </a:spcBef>
              <a:spcAft>
                <a:spcPts val="0"/>
              </a:spcAft>
              <a:buNone/>
            </a:pPr>
            <a:r>
              <a:rPr lang="en" sz="1800">
                <a:solidFill>
                  <a:srgbClr val="FFFFFF"/>
                </a:solidFill>
                <a:highlight>
                  <a:schemeClr val="dk1"/>
                </a:highlight>
                <a:latin typeface="Roboto"/>
                <a:ea typeface="Roboto"/>
                <a:cs typeface="Roboto"/>
                <a:sym typeface="Roboto"/>
              </a:rPr>
              <a:t>✓</a:t>
            </a:r>
            <a:r>
              <a:rPr lang="en" sz="1800">
                <a:solidFill>
                  <a:schemeClr val="lt1"/>
                </a:solidFill>
                <a:highlight>
                  <a:schemeClr val="dk1"/>
                </a:highlight>
                <a:latin typeface="Roboto"/>
                <a:ea typeface="Roboto"/>
                <a:cs typeface="Roboto"/>
                <a:sym typeface="Roboto"/>
              </a:rPr>
              <a:t> Are interested in making purchasing decisions based on company values</a:t>
            </a:r>
            <a:endParaRPr sz="1800">
              <a:solidFill>
                <a:schemeClr val="lt1"/>
              </a:solidFill>
              <a:highlight>
                <a:schemeClr val="dk1"/>
              </a:highlight>
              <a:latin typeface="Roboto"/>
              <a:ea typeface="Roboto"/>
              <a:cs typeface="Roboto"/>
              <a:sym typeface="Roboto"/>
            </a:endParaRPr>
          </a:p>
          <a:p>
            <a:pPr indent="0" lvl="0" marL="457200" rtl="0" algn="l">
              <a:lnSpc>
                <a:spcPct val="150000"/>
              </a:lnSpc>
              <a:spcBef>
                <a:spcPts val="1000"/>
              </a:spcBef>
              <a:spcAft>
                <a:spcPts val="0"/>
              </a:spcAft>
              <a:buNone/>
            </a:pPr>
            <a:r>
              <a:rPr lang="en" sz="1800">
                <a:solidFill>
                  <a:srgbClr val="FFFFFF"/>
                </a:solidFill>
                <a:highlight>
                  <a:schemeClr val="dk1"/>
                </a:highlight>
                <a:latin typeface="Roboto"/>
                <a:ea typeface="Roboto"/>
                <a:cs typeface="Roboto"/>
                <a:sym typeface="Roboto"/>
              </a:rPr>
              <a:t>✓ Are primarily responsible for purchasing decisions</a:t>
            </a:r>
            <a:endParaRPr sz="1800">
              <a:solidFill>
                <a:srgbClr val="FFFFFF"/>
              </a:solidFill>
              <a:highlight>
                <a:schemeClr val="dk1"/>
              </a:highlight>
              <a:latin typeface="Roboto"/>
              <a:ea typeface="Roboto"/>
              <a:cs typeface="Roboto"/>
              <a:sym typeface="Roboto"/>
            </a:endParaRPr>
          </a:p>
          <a:p>
            <a:pPr indent="0" lvl="0" marL="457200" rtl="0" algn="l">
              <a:lnSpc>
                <a:spcPct val="150000"/>
              </a:lnSpc>
              <a:spcBef>
                <a:spcPts val="1000"/>
              </a:spcBef>
              <a:spcAft>
                <a:spcPts val="0"/>
              </a:spcAft>
              <a:buNone/>
            </a:pPr>
            <a:r>
              <a:t/>
            </a:r>
            <a:endParaRPr sz="1800">
              <a:solidFill>
                <a:srgbClr val="FFFFFF"/>
              </a:solidFill>
            </a:endParaRPr>
          </a:p>
        </p:txBody>
      </p:sp>
      <p:sp>
        <p:nvSpPr>
          <p:cNvPr id="108" name="Google Shape;108;p21"/>
          <p:cNvSpPr txBox="1"/>
          <p:nvPr/>
        </p:nvSpPr>
        <p:spPr>
          <a:xfrm>
            <a:off x="546450" y="480700"/>
            <a:ext cx="8051100" cy="48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solidFill>
                  <a:srgbClr val="FF9900"/>
                </a:solidFill>
              </a:rPr>
              <a:t>Target Audience</a:t>
            </a:r>
            <a:endParaRPr sz="2400">
              <a:solidFill>
                <a:srgbClr val="FF99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